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0" r:id="rId1"/>
  </p:sldMasterIdLst>
  <p:sldIdLst>
    <p:sldId id="276" r:id="rId2"/>
    <p:sldId id="313" r:id="rId3"/>
    <p:sldId id="300" r:id="rId4"/>
    <p:sldId id="301" r:id="rId5"/>
    <p:sldId id="302" r:id="rId6"/>
    <p:sldId id="267" r:id="rId7"/>
    <p:sldId id="299" r:id="rId8"/>
    <p:sldId id="268" r:id="rId9"/>
    <p:sldId id="303" r:id="rId10"/>
    <p:sldId id="304" r:id="rId11"/>
    <p:sldId id="305" r:id="rId12"/>
    <p:sldId id="306" r:id="rId13"/>
    <p:sldId id="308" r:id="rId14"/>
    <p:sldId id="307" r:id="rId15"/>
    <p:sldId id="314" r:id="rId16"/>
    <p:sldId id="312" r:id="rId17"/>
    <p:sldId id="298" r:id="rId18"/>
    <p:sldId id="319" r:id="rId19"/>
    <p:sldId id="320" r:id="rId20"/>
    <p:sldId id="321" r:id="rId21"/>
    <p:sldId id="323" r:id="rId22"/>
    <p:sldId id="295" r:id="rId23"/>
    <p:sldId id="327" r:id="rId24"/>
    <p:sldId id="311" r:id="rId25"/>
    <p:sldId id="310" r:id="rId26"/>
    <p:sldId id="309" r:id="rId27"/>
    <p:sldId id="324" r:id="rId28"/>
    <p:sldId id="317" r:id="rId29"/>
    <p:sldId id="318" r:id="rId30"/>
    <p:sldId id="326" r:id="rId31"/>
    <p:sldId id="325" r:id="rId32"/>
    <p:sldId id="328" r:id="rId33"/>
    <p:sldId id="315" r:id="rId34"/>
    <p:sldId id="316" r:id="rId35"/>
    <p:sldId id="289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676690F-B4A5-E940-BDC3-E9223B661316}">
          <p14:sldIdLst>
            <p14:sldId id="276"/>
            <p14:sldId id="313"/>
            <p14:sldId id="300"/>
            <p14:sldId id="301"/>
            <p14:sldId id="302"/>
            <p14:sldId id="267"/>
            <p14:sldId id="299"/>
            <p14:sldId id="268"/>
            <p14:sldId id="303"/>
            <p14:sldId id="304"/>
            <p14:sldId id="305"/>
            <p14:sldId id="306"/>
            <p14:sldId id="308"/>
            <p14:sldId id="307"/>
            <p14:sldId id="314"/>
            <p14:sldId id="312"/>
            <p14:sldId id="298"/>
            <p14:sldId id="319"/>
            <p14:sldId id="320"/>
            <p14:sldId id="321"/>
            <p14:sldId id="323"/>
            <p14:sldId id="295"/>
            <p14:sldId id="327"/>
            <p14:sldId id="311"/>
            <p14:sldId id="310"/>
            <p14:sldId id="309"/>
            <p14:sldId id="324"/>
            <p14:sldId id="317"/>
            <p14:sldId id="318"/>
            <p14:sldId id="326"/>
            <p14:sldId id="325"/>
            <p14:sldId id="328"/>
            <p14:sldId id="315"/>
            <p14:sldId id="316"/>
            <p14:sldId id="28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83DABC0-893B-FE49-8F84-A84FE8FEEA27}" v="3388" dt="2018-06-28T04:15:00.78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343"/>
    <p:restoredTop sz="94659"/>
  </p:normalViewPr>
  <p:slideViewPr>
    <p:cSldViewPr snapToGrid="0" snapToObjects="1">
      <p:cViewPr varScale="1">
        <p:scale>
          <a:sx n="87" d="100"/>
          <a:sy n="87" d="100"/>
        </p:scale>
        <p:origin x="648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177DB-0FD5-FF41-B742-A09290095789}" type="datetimeFigureOut">
              <a:rPr lang="en-US" smtClean="0"/>
              <a:t>6/28/2018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70290-B0E8-DC4C-AD0F-5DD38A4F0F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5527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177DB-0FD5-FF41-B742-A09290095789}" type="datetimeFigureOut">
              <a:rPr lang="en-US" smtClean="0"/>
              <a:t>6/28/2018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70290-B0E8-DC4C-AD0F-5DD38A4F0F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3479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177DB-0FD5-FF41-B742-A09290095789}" type="datetimeFigureOut">
              <a:rPr lang="en-US" smtClean="0"/>
              <a:t>6/28/2018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70290-B0E8-DC4C-AD0F-5DD38A4F0F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7664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177DB-0FD5-FF41-B742-A09290095789}" type="datetimeFigureOut">
              <a:rPr lang="en-US" smtClean="0"/>
              <a:t>6/28/2018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70290-B0E8-DC4C-AD0F-5DD38A4F0F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8249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177DB-0FD5-FF41-B742-A09290095789}" type="datetimeFigureOut">
              <a:rPr lang="en-US" smtClean="0"/>
              <a:t>6/28/2018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70290-B0E8-DC4C-AD0F-5DD38A4F0F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1841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177DB-0FD5-FF41-B742-A09290095789}" type="datetimeFigureOut">
              <a:rPr lang="en-US" smtClean="0"/>
              <a:t>6/28/2018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70290-B0E8-DC4C-AD0F-5DD38A4F0F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6006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177DB-0FD5-FF41-B742-A09290095789}" type="datetimeFigureOut">
              <a:rPr lang="en-US" smtClean="0"/>
              <a:t>6/28/2018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70290-B0E8-DC4C-AD0F-5DD38A4F0F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0668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177DB-0FD5-FF41-B742-A09290095789}" type="datetimeFigureOut">
              <a:rPr lang="en-US" smtClean="0"/>
              <a:t>6/28/2018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70290-B0E8-DC4C-AD0F-5DD38A4F0F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3656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177DB-0FD5-FF41-B742-A09290095789}" type="datetimeFigureOut">
              <a:rPr lang="en-US" smtClean="0"/>
              <a:t>6/28/2018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70290-B0E8-DC4C-AD0F-5DD38A4F0F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5127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177DB-0FD5-FF41-B742-A09290095789}" type="datetimeFigureOut">
              <a:rPr lang="en-US" smtClean="0"/>
              <a:t>6/28/2018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70290-B0E8-DC4C-AD0F-5DD38A4F0F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7549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177DB-0FD5-FF41-B742-A09290095789}" type="datetimeFigureOut">
              <a:rPr lang="en-US" smtClean="0"/>
              <a:t>6/28/2018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70290-B0E8-DC4C-AD0F-5DD38A4F0F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5502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9177DB-0FD5-FF41-B742-A09290095789}" type="datetimeFigureOut">
              <a:rPr lang="en-US" smtClean="0"/>
              <a:t>6/28/2018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070290-B0E8-DC4C-AD0F-5DD38A4F0F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4455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Harpreet.singh@johnabbott.qc.ca" TargetMode="Externa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zeroturnaround.com/rebellabs/spring-vs-java-ee-survey-results/" TargetMode="External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mailto:Harpreet.singh@johnabbott.qc.ca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test.com/hello?key1=value1&amp;key2=value2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://localhost:8080/HelloForm?first_name=ABC&amp;last_name=DEF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mailto:Harpreet.singh@johnabbott.qc.ca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://localhost:port/ProjectName/path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mailto:Harpreet.singh@johnabbott.qc.ca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9E336FC6-603B-5E46-AC77-04233F9076F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9068" y="2250370"/>
            <a:ext cx="7772400" cy="1936256"/>
          </a:xfrm>
        </p:spPr>
        <p:txBody>
          <a:bodyPr>
            <a:normAutofit/>
          </a:bodyPr>
          <a:lstStyle/>
          <a:p>
            <a:r>
              <a:rPr lang="en-US" altLang="en-US" dirty="0">
                <a:solidFill>
                  <a:schemeClr val="tx1"/>
                </a:solidFill>
              </a:rPr>
              <a:t>L2# EJBs, Annotations, Servlet contd.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E16CF449-61F7-2749-8F1D-F28D24304EC3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959068" y="4316122"/>
            <a:ext cx="7772400" cy="1890552"/>
          </a:xfrm>
        </p:spPr>
        <p:txBody>
          <a:bodyPr>
            <a:normAutofit/>
          </a:bodyPr>
          <a:lstStyle/>
          <a:p>
            <a:pPr lvl="1"/>
            <a:endParaRPr lang="en-US" altLang="en-US" sz="2200" dirty="0"/>
          </a:p>
          <a:p>
            <a:pPr lvl="1"/>
            <a:endParaRPr lang="en-US" altLang="en-US" sz="2200" dirty="0"/>
          </a:p>
          <a:p>
            <a:pPr marL="274320" lvl="1" indent="0">
              <a:buNone/>
            </a:pPr>
            <a:r>
              <a:rPr lang="en-US" altLang="en-US" sz="1400" dirty="0"/>
              <a:t>Harpreet Singh</a:t>
            </a:r>
          </a:p>
          <a:p>
            <a:pPr marL="274320" lvl="1" indent="0">
              <a:buNone/>
            </a:pPr>
            <a:r>
              <a:rPr lang="en-US" altLang="en-US" sz="1400" dirty="0">
                <a:hlinkClick r:id="rId2"/>
              </a:rPr>
              <a:t>Harpreet.singh@johnabbott.qc.ca</a:t>
            </a:r>
            <a:endParaRPr lang="en-US" altLang="en-US" sz="1400" dirty="0"/>
          </a:p>
          <a:p>
            <a:pPr lvl="1"/>
            <a:endParaRPr lang="en-US" altLang="en-US" sz="2200" dirty="0"/>
          </a:p>
        </p:txBody>
      </p:sp>
    </p:spTree>
    <p:extLst>
      <p:ext uri="{BB962C8B-B14F-4D97-AF65-F5344CB8AC3E}">
        <p14:creationId xmlns:p14="http://schemas.microsoft.com/office/powerpoint/2010/main" val="40989650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8A1DA425-E527-C149-B644-CAFF17856CE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en-US" dirty="0"/>
              <a:t>When to use session beans</a:t>
            </a:r>
            <a:endParaRPr lang="en-US" altLang="en-US" dirty="0"/>
          </a:p>
        </p:txBody>
      </p:sp>
      <p:sp>
        <p:nvSpPr>
          <p:cNvPr id="19459" name="Rectangle 3">
            <a:extLst>
              <a:ext uri="{FF2B5EF4-FFF2-40B4-BE49-F238E27FC236}">
                <a16:creationId xmlns:a16="http://schemas.microsoft.com/office/drawing/2014/main" id="{BD6DB74B-4945-0C43-9B17-DFAC8522F49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CA" dirty="0"/>
              <a:t>Stateless: </a:t>
            </a:r>
          </a:p>
          <a:p>
            <a:pPr lvl="1"/>
            <a:r>
              <a:rPr lang="en-CA" dirty="0"/>
              <a:t>For improved performance</a:t>
            </a:r>
          </a:p>
          <a:p>
            <a:pPr lvl="1"/>
            <a:r>
              <a:rPr lang="en-CA" dirty="0"/>
              <a:t>The bean’s state has no data for a specific client.</a:t>
            </a:r>
          </a:p>
          <a:p>
            <a:pPr lvl="1"/>
            <a:r>
              <a:rPr lang="en-CA" dirty="0"/>
              <a:t>In a single method invocation, the bean performs a generic task for all clients.</a:t>
            </a:r>
          </a:p>
          <a:p>
            <a:pPr lvl="1"/>
            <a:r>
              <a:rPr lang="en-CA" dirty="0"/>
              <a:t>For example, you might use a stateless session bean to send an email that confirms an online order.</a:t>
            </a:r>
          </a:p>
          <a:p>
            <a:pPr lvl="1"/>
            <a:r>
              <a:rPr lang="en-CA" dirty="0"/>
              <a:t>The bean implements a web service.</a:t>
            </a:r>
          </a:p>
        </p:txBody>
      </p:sp>
    </p:spTree>
    <p:extLst>
      <p:ext uri="{BB962C8B-B14F-4D97-AF65-F5344CB8AC3E}">
        <p14:creationId xmlns:p14="http://schemas.microsoft.com/office/powerpoint/2010/main" val="24872816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8A1DA425-E527-C149-B644-CAFF17856CE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en-US" dirty="0"/>
              <a:t>When to use session beans</a:t>
            </a:r>
            <a:endParaRPr lang="en-US" altLang="en-US" dirty="0"/>
          </a:p>
        </p:txBody>
      </p:sp>
      <p:sp>
        <p:nvSpPr>
          <p:cNvPr id="19459" name="Rectangle 3">
            <a:extLst>
              <a:ext uri="{FF2B5EF4-FFF2-40B4-BE49-F238E27FC236}">
                <a16:creationId xmlns:a16="http://schemas.microsoft.com/office/drawing/2014/main" id="{BD6DB74B-4945-0C43-9B17-DFAC8522F49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CA" dirty="0"/>
              <a:t>Singleton: </a:t>
            </a:r>
          </a:p>
          <a:p>
            <a:pPr lvl="1"/>
            <a:r>
              <a:rPr lang="en-CA" dirty="0"/>
              <a:t>State needs to be shared across the application.</a:t>
            </a:r>
          </a:p>
          <a:p>
            <a:pPr lvl="1"/>
            <a:r>
              <a:rPr lang="en-CA" dirty="0"/>
              <a:t>A single enterprise bean needs to be accessed by multiple threads concurrently.</a:t>
            </a:r>
          </a:p>
          <a:p>
            <a:pPr lvl="1"/>
            <a:r>
              <a:rPr lang="en-CA" dirty="0"/>
              <a:t>The application needs an enterprise bean to perform tasks upon application start up and shutdown.</a:t>
            </a:r>
          </a:p>
          <a:p>
            <a:pPr lvl="1"/>
            <a:r>
              <a:rPr lang="en-CA" dirty="0"/>
              <a:t>The bean implements a web service.</a:t>
            </a:r>
          </a:p>
        </p:txBody>
      </p:sp>
    </p:spTree>
    <p:extLst>
      <p:ext uri="{BB962C8B-B14F-4D97-AF65-F5344CB8AC3E}">
        <p14:creationId xmlns:p14="http://schemas.microsoft.com/office/powerpoint/2010/main" val="16415616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8A1DA425-E527-C149-B644-CAFF17856CE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en-US" dirty="0"/>
              <a:t>Annotations</a:t>
            </a:r>
            <a:endParaRPr lang="en-US" altLang="en-US" dirty="0"/>
          </a:p>
        </p:txBody>
      </p:sp>
      <p:sp>
        <p:nvSpPr>
          <p:cNvPr id="19459" name="Rectangle 3">
            <a:extLst>
              <a:ext uri="{FF2B5EF4-FFF2-40B4-BE49-F238E27FC236}">
                <a16:creationId xmlns:a16="http://schemas.microsoft.com/office/drawing/2014/main" id="{BD6DB74B-4945-0C43-9B17-DFAC8522F49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CA" dirty="0"/>
              <a:t>What are annotations?</a:t>
            </a:r>
          </a:p>
          <a:p>
            <a:pPr lvl="1"/>
            <a:r>
              <a:rPr lang="en-CA" dirty="0"/>
              <a:t>@symbol</a:t>
            </a:r>
          </a:p>
          <a:p>
            <a:pPr lvl="1"/>
            <a:r>
              <a:rPr lang="en-CA" dirty="0"/>
              <a:t>@override</a:t>
            </a:r>
          </a:p>
          <a:p>
            <a:pPr lvl="1"/>
            <a:r>
              <a:rPr lang="en-CA" dirty="0"/>
              <a:t>@Entity</a:t>
            </a:r>
          </a:p>
          <a:p>
            <a:pPr lvl="1"/>
            <a:r>
              <a:rPr lang="en-CA" dirty="0"/>
              <a:t>@Stateless </a:t>
            </a:r>
            <a:r>
              <a:rPr lang="en-CA" dirty="0" err="1"/>
              <a:t>etc</a:t>
            </a:r>
            <a:endParaRPr lang="en-CA" dirty="0"/>
          </a:p>
          <a:p>
            <a:endParaRPr lang="en-CA" dirty="0"/>
          </a:p>
          <a:p>
            <a:r>
              <a:rPr lang="en-CA" dirty="0"/>
              <a:t>Annotations are meta-data(data about data)</a:t>
            </a:r>
          </a:p>
          <a:p>
            <a:pPr lvl="1"/>
            <a:r>
              <a:rPr lang="en-CA" dirty="0"/>
              <a:t>Are easy to use</a:t>
            </a:r>
          </a:p>
          <a:p>
            <a:pPr lvl="1"/>
            <a:r>
              <a:rPr lang="en-CA" dirty="0"/>
              <a:t>Before annotations xml configuration files were used</a:t>
            </a:r>
          </a:p>
        </p:txBody>
      </p:sp>
    </p:spTree>
    <p:extLst>
      <p:ext uri="{BB962C8B-B14F-4D97-AF65-F5344CB8AC3E}">
        <p14:creationId xmlns:p14="http://schemas.microsoft.com/office/powerpoint/2010/main" val="32940588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8A1DA425-E527-C149-B644-CAFF17856CE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en-US" dirty="0"/>
              <a:t>Annotations in EJBs</a:t>
            </a:r>
            <a:endParaRPr lang="en-US" altLang="en-US" dirty="0"/>
          </a:p>
        </p:txBody>
      </p:sp>
      <p:sp>
        <p:nvSpPr>
          <p:cNvPr id="19459" name="Rectangle 3">
            <a:extLst>
              <a:ext uri="{FF2B5EF4-FFF2-40B4-BE49-F238E27FC236}">
                <a16:creationId xmlns:a16="http://schemas.microsoft.com/office/drawing/2014/main" id="{BD6DB74B-4945-0C43-9B17-DFAC8522F49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1"/>
            <a:r>
              <a:rPr lang="en-CA" dirty="0"/>
              <a:t>@Stateless – one word for configuring the bean as stateless</a:t>
            </a:r>
          </a:p>
          <a:p>
            <a:pPr lvl="1"/>
            <a:r>
              <a:rPr lang="en-CA" dirty="0"/>
              <a:t>@Stateful</a:t>
            </a:r>
          </a:p>
          <a:p>
            <a:pPr lvl="1"/>
            <a:r>
              <a:rPr lang="en-CA" dirty="0"/>
              <a:t>@Local – for local bean usage</a:t>
            </a:r>
          </a:p>
          <a:p>
            <a:pPr lvl="1"/>
            <a:r>
              <a:rPr lang="en-CA" dirty="0"/>
              <a:t>@remote</a:t>
            </a:r>
          </a:p>
          <a:p>
            <a:pPr lvl="1"/>
            <a:r>
              <a:rPr lang="en-CA" dirty="0"/>
              <a:t>@</a:t>
            </a:r>
            <a:r>
              <a:rPr lang="en-CA" dirty="0" err="1"/>
              <a:t>MessageDriven</a:t>
            </a:r>
            <a:endParaRPr lang="en-CA" dirty="0"/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4761496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8A1DA425-E527-C149-B644-CAFF17856CE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en-US" dirty="0"/>
              <a:t>Annotations today</a:t>
            </a:r>
            <a:endParaRPr lang="en-US" altLang="en-US" dirty="0"/>
          </a:p>
        </p:txBody>
      </p:sp>
      <p:sp>
        <p:nvSpPr>
          <p:cNvPr id="19459" name="Rectangle 3">
            <a:extLst>
              <a:ext uri="{FF2B5EF4-FFF2-40B4-BE49-F238E27FC236}">
                <a16:creationId xmlns:a16="http://schemas.microsoft.com/office/drawing/2014/main" id="{BD6DB74B-4945-0C43-9B17-DFAC8522F49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CA" dirty="0"/>
              <a:t>In Modern programming languages annotations are extensively used</a:t>
            </a:r>
          </a:p>
          <a:p>
            <a:endParaRPr lang="en-CA" dirty="0"/>
          </a:p>
          <a:p>
            <a:r>
              <a:rPr lang="en-CA" dirty="0"/>
              <a:t>xml configurations are also used for frameworks where initial variables need to be defined</a:t>
            </a:r>
          </a:p>
          <a:p>
            <a:endParaRPr lang="en-CA" dirty="0"/>
          </a:p>
          <a:p>
            <a:r>
              <a:rPr lang="en-CA" dirty="0"/>
              <a:t>You can define your own annotations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5916862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8A1DA425-E527-C149-B644-CAFF17856CE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38200" y="365126"/>
            <a:ext cx="10515600" cy="621846"/>
          </a:xfrm>
        </p:spPr>
        <p:txBody>
          <a:bodyPr>
            <a:normAutofit fontScale="90000"/>
          </a:bodyPr>
          <a:lstStyle/>
          <a:p>
            <a:r>
              <a:rPr lang="en-US" altLang="en-US" dirty="0"/>
              <a:t>EJBs vs Frameworks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C38C792-136B-624D-9A26-32CB8CED7F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885371"/>
            <a:ext cx="5417457" cy="590639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47E0AE5-4DD5-0B49-8D48-F5010049905F}"/>
              </a:ext>
            </a:extLst>
          </p:cNvPr>
          <p:cNvSpPr txBox="1"/>
          <p:nvPr/>
        </p:nvSpPr>
        <p:spPr>
          <a:xfrm>
            <a:off x="6502400" y="6037942"/>
            <a:ext cx="54319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https://zeroturnaround.com/rebellabs/spring-vs-java-ee-survey-results/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641212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9E336FC6-603B-5E46-AC77-04233F9076F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9068" y="2250370"/>
            <a:ext cx="7772400" cy="1936256"/>
          </a:xfrm>
        </p:spPr>
        <p:txBody>
          <a:bodyPr>
            <a:normAutofit/>
          </a:bodyPr>
          <a:lstStyle/>
          <a:p>
            <a:r>
              <a:rPr lang="en-US" altLang="en-US" dirty="0">
                <a:solidFill>
                  <a:schemeClr val="tx1"/>
                </a:solidFill>
              </a:rPr>
              <a:t>Servlets – contd.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E16CF449-61F7-2749-8F1D-F28D24304EC3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959068" y="4316122"/>
            <a:ext cx="7772400" cy="1890552"/>
          </a:xfrm>
        </p:spPr>
        <p:txBody>
          <a:bodyPr>
            <a:normAutofit/>
          </a:bodyPr>
          <a:lstStyle/>
          <a:p>
            <a:pPr lvl="1"/>
            <a:endParaRPr lang="en-US" altLang="en-US" sz="2200" dirty="0"/>
          </a:p>
          <a:p>
            <a:pPr lvl="1"/>
            <a:endParaRPr lang="en-US" altLang="en-US" sz="2200" dirty="0"/>
          </a:p>
          <a:p>
            <a:pPr marL="274320" lvl="1" indent="0">
              <a:buNone/>
            </a:pPr>
            <a:r>
              <a:rPr lang="en-US" altLang="en-US" sz="1400" dirty="0"/>
              <a:t>Harpreet Singh</a:t>
            </a:r>
          </a:p>
          <a:p>
            <a:pPr marL="274320" lvl="1" indent="0">
              <a:buNone/>
            </a:pPr>
            <a:r>
              <a:rPr lang="en-US" altLang="en-US" sz="1400" dirty="0">
                <a:hlinkClick r:id="rId2"/>
              </a:rPr>
              <a:t>Harpreet.singh@johnabbott.qc.ca</a:t>
            </a:r>
            <a:endParaRPr lang="en-US" altLang="en-US" sz="1400" dirty="0"/>
          </a:p>
          <a:p>
            <a:pPr lvl="1"/>
            <a:endParaRPr lang="en-US" altLang="en-US" sz="2200" dirty="0"/>
          </a:p>
        </p:txBody>
      </p:sp>
    </p:spTree>
    <p:extLst>
      <p:ext uri="{BB962C8B-B14F-4D97-AF65-F5344CB8AC3E}">
        <p14:creationId xmlns:p14="http://schemas.microsoft.com/office/powerpoint/2010/main" val="20187962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8A1DA425-E527-C149-B644-CAFF17856CE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Folder Structure	</a:t>
            </a:r>
          </a:p>
        </p:txBody>
      </p:sp>
      <p:sp>
        <p:nvSpPr>
          <p:cNvPr id="19459" name="Rectangle 3">
            <a:extLst>
              <a:ext uri="{FF2B5EF4-FFF2-40B4-BE49-F238E27FC236}">
                <a16:creationId xmlns:a16="http://schemas.microsoft.com/office/drawing/2014/main" id="{BD6DB74B-4945-0C43-9B17-DFAC8522F49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8200" y="1462768"/>
            <a:ext cx="6173932" cy="5126718"/>
          </a:xfrm>
        </p:spPr>
        <p:txBody>
          <a:bodyPr>
            <a:normAutofit/>
          </a:bodyPr>
          <a:lstStyle/>
          <a:p>
            <a:r>
              <a:rPr lang="en-CA" sz="2400" dirty="0"/>
              <a:t>Name of xml file </a:t>
            </a:r>
            <a:r>
              <a:rPr lang="en-CA" sz="2400" b="1" dirty="0" err="1"/>
              <a:t>web.xml</a:t>
            </a:r>
            <a:r>
              <a:rPr lang="en-CA" sz="2400" b="1" dirty="0"/>
              <a:t> </a:t>
            </a:r>
            <a:r>
              <a:rPr lang="en-CA" sz="2400" dirty="0"/>
              <a:t>is case sensitive</a:t>
            </a:r>
          </a:p>
          <a:p>
            <a:r>
              <a:rPr lang="en-CA" sz="2400" dirty="0"/>
              <a:t>Position of files are important too</a:t>
            </a:r>
          </a:p>
          <a:p>
            <a:r>
              <a:rPr lang="en-CA" sz="2400" dirty="0"/>
              <a:t>Use of package name is recommended</a:t>
            </a:r>
          </a:p>
          <a:p>
            <a:endParaRPr lang="en-CA" sz="2400" dirty="0"/>
          </a:p>
          <a:p>
            <a:r>
              <a:rPr lang="en-CA" sz="2400" dirty="0"/>
              <a:t>We will study about the files which are shown in this snapshot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D0E6B8-EB8E-CF40-9E09-2F76F755B6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6211" y="1462768"/>
            <a:ext cx="3937589" cy="512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4425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8A1DA425-E527-C149-B644-CAFF17856CE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Use of </a:t>
            </a:r>
            <a:r>
              <a:rPr lang="en-CA" b="1" dirty="0" err="1"/>
              <a:t>web.xml</a:t>
            </a:r>
            <a:r>
              <a:rPr lang="en-CA" dirty="0"/>
              <a:t>: extended</a:t>
            </a:r>
            <a:endParaRPr lang="en-US" altLang="en-US" dirty="0"/>
          </a:p>
        </p:txBody>
      </p:sp>
      <p:sp>
        <p:nvSpPr>
          <p:cNvPr id="19459" name="Rectangle 3">
            <a:extLst>
              <a:ext uri="{FF2B5EF4-FFF2-40B4-BE49-F238E27FC236}">
                <a16:creationId xmlns:a16="http://schemas.microsoft.com/office/drawing/2014/main" id="{BD6DB74B-4945-0C43-9B17-DFAC8522F49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8200" y="1825625"/>
            <a:ext cx="973390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CA" sz="3600" dirty="0"/>
              <a:t>Lets Practice</a:t>
            </a:r>
          </a:p>
          <a:p>
            <a:pPr marL="0" indent="0">
              <a:buNone/>
            </a:pPr>
            <a:endParaRPr lang="en-CA" sz="3600" dirty="0"/>
          </a:p>
          <a:p>
            <a:r>
              <a:rPr lang="en-CA" sz="2400" dirty="0"/>
              <a:t>Different URL Mapping</a:t>
            </a:r>
          </a:p>
          <a:p>
            <a:r>
              <a:rPr lang="en-CA" sz="2400" dirty="0"/>
              <a:t>Writing multiple Servlets</a:t>
            </a:r>
          </a:p>
          <a:p>
            <a:endParaRPr lang="en-CA" sz="2400" dirty="0"/>
          </a:p>
        </p:txBody>
      </p:sp>
    </p:spTree>
    <p:extLst>
      <p:ext uri="{BB962C8B-B14F-4D97-AF65-F5344CB8AC3E}">
        <p14:creationId xmlns:p14="http://schemas.microsoft.com/office/powerpoint/2010/main" val="8131788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8A1DA425-E527-C149-B644-CAFF17856CE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err="1"/>
              <a:t>web.xml</a:t>
            </a:r>
            <a:endParaRPr lang="en-US" altLang="en-US" dirty="0"/>
          </a:p>
        </p:txBody>
      </p:sp>
      <p:sp>
        <p:nvSpPr>
          <p:cNvPr id="19459" name="Rectangle 3">
            <a:extLst>
              <a:ext uri="{FF2B5EF4-FFF2-40B4-BE49-F238E27FC236}">
                <a16:creationId xmlns:a16="http://schemas.microsoft.com/office/drawing/2014/main" id="{BD6DB74B-4945-0C43-9B17-DFAC8522F49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8200" y="1462768"/>
            <a:ext cx="10515600" cy="5126718"/>
          </a:xfrm>
        </p:spPr>
        <p:txBody>
          <a:bodyPr>
            <a:normAutofit/>
          </a:bodyPr>
          <a:lstStyle/>
          <a:p>
            <a:r>
              <a:rPr lang="en-CA" b="1" dirty="0"/>
              <a:t>&lt;web-app&gt;</a:t>
            </a:r>
            <a:r>
              <a:rPr lang="en-CA" dirty="0"/>
              <a:t> represents the whole application.</a:t>
            </a:r>
          </a:p>
          <a:p>
            <a:r>
              <a:rPr lang="en-CA" b="1" dirty="0"/>
              <a:t>&lt;servlet&gt;</a:t>
            </a:r>
            <a:r>
              <a:rPr lang="en-CA" dirty="0"/>
              <a:t> is sub element of &lt;web-app&gt; and represents the servlet.</a:t>
            </a:r>
          </a:p>
          <a:p>
            <a:r>
              <a:rPr lang="en-CA" b="1" dirty="0"/>
              <a:t>&lt;servlet-name&gt;</a:t>
            </a:r>
            <a:r>
              <a:rPr lang="en-CA" dirty="0"/>
              <a:t> is sub element of &lt;servlet&gt; represents the name of the servlet.</a:t>
            </a:r>
          </a:p>
          <a:p>
            <a:r>
              <a:rPr lang="en-CA" b="1" dirty="0"/>
              <a:t>&lt;servlet-class&gt;</a:t>
            </a:r>
            <a:r>
              <a:rPr lang="en-CA" dirty="0"/>
              <a:t> is sub element of &lt;servlet&gt; represents the class of the servlet.</a:t>
            </a:r>
          </a:p>
          <a:p>
            <a:r>
              <a:rPr lang="en-CA" b="1" dirty="0"/>
              <a:t>&lt;servlet-mapping&gt;</a:t>
            </a:r>
            <a:r>
              <a:rPr lang="en-CA" dirty="0"/>
              <a:t> is sub element of &lt;web-app&gt;. It is used to map the servlet.</a:t>
            </a:r>
          </a:p>
          <a:p>
            <a:r>
              <a:rPr lang="en-CA" b="1" dirty="0"/>
              <a:t>&lt;</a:t>
            </a:r>
            <a:r>
              <a:rPr lang="en-CA" b="1" dirty="0" err="1"/>
              <a:t>url</a:t>
            </a:r>
            <a:r>
              <a:rPr lang="en-CA" b="1" dirty="0"/>
              <a:t>-pattern&gt;</a:t>
            </a:r>
            <a:r>
              <a:rPr lang="en-CA" dirty="0"/>
              <a:t> is sub element of &lt;servlet-mapping&gt;. This pattern is used at client side to invoke the servlet.</a:t>
            </a:r>
            <a:br>
              <a:rPr lang="en-CA" dirty="0"/>
            </a:b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8381213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8A1DA425-E527-C149-B644-CAFF17856CE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EJBs – session bean</a:t>
            </a:r>
            <a:endParaRPr lang="en-US" altLang="en-US" dirty="0"/>
          </a:p>
        </p:txBody>
      </p:sp>
      <p:sp>
        <p:nvSpPr>
          <p:cNvPr id="19459" name="Rectangle 3">
            <a:extLst>
              <a:ext uri="{FF2B5EF4-FFF2-40B4-BE49-F238E27FC236}">
                <a16:creationId xmlns:a16="http://schemas.microsoft.com/office/drawing/2014/main" id="{BD6DB74B-4945-0C43-9B17-DFAC8522F49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CA" dirty="0"/>
              <a:t>Stateful: </a:t>
            </a:r>
          </a:p>
          <a:p>
            <a:pPr lvl="1"/>
            <a:r>
              <a:rPr lang="en-CA" dirty="0"/>
              <a:t>The state of an object consists of the values of its instance variables. In a stateful session bean, the instance variables represent the state of a unique client/bean session. Because the client interacts (“talks”) with its bean, this state is often called the </a:t>
            </a:r>
            <a:r>
              <a:rPr lang="en-CA" b="1" dirty="0"/>
              <a:t>conversational state</a:t>
            </a:r>
            <a:r>
              <a:rPr lang="en-CA" dirty="0"/>
              <a:t>.</a:t>
            </a:r>
          </a:p>
          <a:p>
            <a:pPr lvl="1"/>
            <a:r>
              <a:rPr lang="en-CA" dirty="0"/>
              <a:t>The state is retained for the duration of the client/bean session. If the client removes the bean, the session ends and the state disappears. This transient nature of the state is not a problem, however, because when the conversation between the client and the bean ends, there is no need to retain the state.</a:t>
            </a:r>
          </a:p>
          <a:p>
            <a:endParaRPr lang="en-CA" dirty="0"/>
          </a:p>
          <a:p>
            <a:pPr lvl="1"/>
            <a:endParaRPr lang="en-CA" sz="2000" dirty="0"/>
          </a:p>
        </p:txBody>
      </p:sp>
    </p:spTree>
    <p:extLst>
      <p:ext uri="{BB962C8B-B14F-4D97-AF65-F5344CB8AC3E}">
        <p14:creationId xmlns:p14="http://schemas.microsoft.com/office/powerpoint/2010/main" val="31833928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8A1DA425-E527-C149-B644-CAFF17856CE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More tags in </a:t>
            </a:r>
            <a:r>
              <a:rPr lang="en-US" altLang="en-US" dirty="0" err="1"/>
              <a:t>web.xml</a:t>
            </a:r>
            <a:endParaRPr lang="en-US" altLang="en-US" dirty="0"/>
          </a:p>
        </p:txBody>
      </p:sp>
      <p:sp>
        <p:nvSpPr>
          <p:cNvPr id="19459" name="Rectangle 3">
            <a:extLst>
              <a:ext uri="{FF2B5EF4-FFF2-40B4-BE49-F238E27FC236}">
                <a16:creationId xmlns:a16="http://schemas.microsoft.com/office/drawing/2014/main" id="{BD6DB74B-4945-0C43-9B17-DFAC8522F49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8200" y="1462768"/>
            <a:ext cx="10515600" cy="5126718"/>
          </a:xfrm>
        </p:spPr>
        <p:txBody>
          <a:bodyPr>
            <a:normAutofit/>
          </a:bodyPr>
          <a:lstStyle/>
          <a:p>
            <a:r>
              <a:rPr lang="en-CA" dirty="0"/>
              <a:t>The </a:t>
            </a:r>
            <a:r>
              <a:rPr lang="en-CA" b="1" dirty="0"/>
              <a:t>welcome-file-list</a:t>
            </a:r>
            <a:r>
              <a:rPr lang="en-CA" dirty="0"/>
              <a:t> element of </a:t>
            </a:r>
            <a:r>
              <a:rPr lang="en-CA" b="1" dirty="0"/>
              <a:t>web-app</a:t>
            </a:r>
            <a:r>
              <a:rPr lang="en-CA" dirty="0"/>
              <a:t>, is used to define a list of welcome files. Its sub element is </a:t>
            </a:r>
            <a:r>
              <a:rPr lang="en-CA" b="1" dirty="0"/>
              <a:t>welcome-file</a:t>
            </a:r>
            <a:r>
              <a:rPr lang="en-CA" dirty="0"/>
              <a:t> that is used to define the welcome file.</a:t>
            </a:r>
          </a:p>
          <a:p>
            <a:r>
              <a:rPr lang="en-CA" dirty="0"/>
              <a:t>A </a:t>
            </a:r>
            <a:r>
              <a:rPr lang="en-CA" b="1" dirty="0"/>
              <a:t>welcome file</a:t>
            </a:r>
            <a:r>
              <a:rPr lang="en-CA" dirty="0"/>
              <a:t> is the file that is invoked automatically by the server.</a:t>
            </a:r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r>
              <a:rPr lang="en-CA" sz="2000" i="1" dirty="0"/>
              <a:t>    &lt;web-app…&gt;</a:t>
            </a:r>
          </a:p>
          <a:p>
            <a:pPr marL="0" indent="0">
              <a:buNone/>
            </a:pPr>
            <a:r>
              <a:rPr lang="en-CA" sz="2000" i="1" dirty="0"/>
              <a:t>	….</a:t>
            </a:r>
          </a:p>
          <a:p>
            <a:pPr marL="914400" lvl="2" indent="0">
              <a:buNone/>
            </a:pPr>
            <a:r>
              <a:rPr lang="en-CA" i="1" dirty="0"/>
              <a:t>&lt;welcome-file-list&gt;</a:t>
            </a:r>
          </a:p>
          <a:p>
            <a:pPr marL="914400" lvl="2" indent="0">
              <a:buNone/>
            </a:pPr>
            <a:r>
              <a:rPr lang="en-CA" i="1" dirty="0"/>
              <a:t>	&lt;welcome-file&gt;</a:t>
            </a:r>
            <a:r>
              <a:rPr lang="en-CA" i="1" dirty="0" err="1"/>
              <a:t>index.jsp</a:t>
            </a:r>
            <a:r>
              <a:rPr lang="en-CA" i="1" dirty="0"/>
              <a:t>&lt;/welcome-file&gt;</a:t>
            </a:r>
          </a:p>
          <a:p>
            <a:pPr marL="914400" lvl="2" indent="0">
              <a:buNone/>
            </a:pPr>
            <a:r>
              <a:rPr lang="en-CA" i="1" dirty="0"/>
              <a:t>&lt;/welcome-file-list&gt;</a:t>
            </a:r>
          </a:p>
          <a:p>
            <a:pPr marL="0" indent="0">
              <a:buNone/>
            </a:pPr>
            <a:r>
              <a:rPr lang="en-CA" sz="2000" i="1" dirty="0"/>
              <a:t>    &lt;web-app&gt;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2257259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8A1DA425-E527-C149-B644-CAFF17856CE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More tags in </a:t>
            </a:r>
            <a:r>
              <a:rPr lang="en-US" altLang="en-US" dirty="0" err="1"/>
              <a:t>web.xml</a:t>
            </a:r>
            <a:endParaRPr lang="en-US" altLang="en-US" dirty="0"/>
          </a:p>
        </p:txBody>
      </p:sp>
      <p:sp>
        <p:nvSpPr>
          <p:cNvPr id="19459" name="Rectangle 3">
            <a:extLst>
              <a:ext uri="{FF2B5EF4-FFF2-40B4-BE49-F238E27FC236}">
                <a16:creationId xmlns:a16="http://schemas.microsoft.com/office/drawing/2014/main" id="{BD6DB74B-4945-0C43-9B17-DFAC8522F49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8200" y="1462768"/>
            <a:ext cx="10515600" cy="5126718"/>
          </a:xfrm>
        </p:spPr>
        <p:txBody>
          <a:bodyPr>
            <a:normAutofit/>
          </a:bodyPr>
          <a:lstStyle/>
          <a:p>
            <a:r>
              <a:rPr lang="en-CA" dirty="0"/>
              <a:t>To control when the servlet container should load the servlet. </a:t>
            </a:r>
          </a:p>
          <a:p>
            <a:r>
              <a:rPr lang="en-CA" dirty="0"/>
              <a:t>By default: Servlet loaded when the first request arrives</a:t>
            </a:r>
          </a:p>
          <a:p>
            <a:r>
              <a:rPr lang="en-CA" dirty="0"/>
              <a:t>By setting a </a:t>
            </a:r>
            <a:r>
              <a:rPr lang="en-CA" b="1" dirty="0"/>
              <a:t>&lt;load-on-</a:t>
            </a:r>
            <a:r>
              <a:rPr lang="en-CA" b="1" dirty="0" err="1"/>
              <a:t>startup</a:t>
            </a:r>
            <a:r>
              <a:rPr lang="en-CA" b="1" dirty="0"/>
              <a:t>&gt;</a:t>
            </a:r>
            <a:r>
              <a:rPr lang="en-CA" dirty="0"/>
              <a:t> element, you can tell the servlet container to load the servlet as soon as the servlet container starts. </a:t>
            </a:r>
          </a:p>
          <a:p>
            <a:pPr marL="0" indent="0">
              <a:buNone/>
            </a:pPr>
            <a:endParaRPr lang="en-CA" i="1" dirty="0"/>
          </a:p>
          <a:p>
            <a:pPr marL="0" indent="0">
              <a:buNone/>
            </a:pPr>
            <a:r>
              <a:rPr lang="en-CA" sz="2000" dirty="0"/>
              <a:t>  &lt;servlet&gt;</a:t>
            </a:r>
          </a:p>
          <a:p>
            <a:pPr marL="0" indent="0">
              <a:buNone/>
            </a:pPr>
            <a:r>
              <a:rPr lang="en-CA" sz="2000" dirty="0"/>
              <a:t>	….</a:t>
            </a:r>
          </a:p>
          <a:p>
            <a:pPr marL="0" indent="0">
              <a:buNone/>
            </a:pPr>
            <a:r>
              <a:rPr lang="en-CA" sz="2000" dirty="0"/>
              <a:t>	&lt;load-on-</a:t>
            </a:r>
            <a:r>
              <a:rPr lang="en-CA" sz="2000" dirty="0" err="1"/>
              <a:t>startup</a:t>
            </a:r>
            <a:r>
              <a:rPr lang="en-CA" sz="2000" dirty="0"/>
              <a:t>&gt;1&lt;/load-on-</a:t>
            </a:r>
            <a:r>
              <a:rPr lang="en-CA" sz="2000" dirty="0" err="1"/>
              <a:t>startup</a:t>
            </a:r>
            <a:r>
              <a:rPr lang="en-CA" sz="2000" dirty="0"/>
              <a:t>&gt;</a:t>
            </a:r>
          </a:p>
          <a:p>
            <a:pPr marL="0" indent="0">
              <a:buNone/>
            </a:pPr>
            <a:r>
              <a:rPr lang="en-CA" sz="2000" dirty="0"/>
              <a:t>  &lt;/servlet&gt;</a:t>
            </a:r>
          </a:p>
        </p:txBody>
      </p:sp>
    </p:spTree>
    <p:extLst>
      <p:ext uri="{BB962C8B-B14F-4D97-AF65-F5344CB8AC3E}">
        <p14:creationId xmlns:p14="http://schemas.microsoft.com/office/powerpoint/2010/main" val="20497761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8A1DA425-E527-C149-B644-CAFF17856CE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Servlets</a:t>
            </a:r>
          </a:p>
        </p:txBody>
      </p:sp>
      <p:sp>
        <p:nvSpPr>
          <p:cNvPr id="19459" name="Rectangle 3">
            <a:extLst>
              <a:ext uri="{FF2B5EF4-FFF2-40B4-BE49-F238E27FC236}">
                <a16:creationId xmlns:a16="http://schemas.microsoft.com/office/drawing/2014/main" id="{BD6DB74B-4945-0C43-9B17-DFAC8522F49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CA" dirty="0"/>
              <a:t>Form Data in Servlets</a:t>
            </a:r>
          </a:p>
          <a:p>
            <a:pPr lvl="1"/>
            <a:r>
              <a:rPr lang="en-CA" dirty="0"/>
              <a:t>GET method</a:t>
            </a:r>
          </a:p>
          <a:p>
            <a:pPr lvl="2"/>
            <a:r>
              <a:rPr lang="en-CA" dirty="0"/>
              <a:t>Example: </a:t>
            </a:r>
            <a:r>
              <a:rPr lang="en-CA" dirty="0">
                <a:hlinkClick r:id="rId2"/>
              </a:rPr>
              <a:t>http://www.test.com/hello?key1=value1&amp;key2=value2</a:t>
            </a:r>
            <a:endParaRPr lang="en-CA" dirty="0"/>
          </a:p>
          <a:p>
            <a:pPr lvl="2"/>
            <a:r>
              <a:rPr lang="en-CA" dirty="0"/>
              <a:t>Less reliable method</a:t>
            </a:r>
          </a:p>
          <a:p>
            <a:pPr lvl="2"/>
            <a:r>
              <a:rPr lang="en-CA" dirty="0"/>
              <a:t>Limit on sending data(1024char/2KB)</a:t>
            </a:r>
          </a:p>
          <a:p>
            <a:pPr lvl="2"/>
            <a:r>
              <a:rPr lang="en-CA" dirty="0"/>
              <a:t>Not used for sensitive information like password</a:t>
            </a:r>
            <a:br>
              <a:rPr lang="en-CA" dirty="0"/>
            </a:br>
            <a:endParaRPr lang="en-CA" dirty="0"/>
          </a:p>
          <a:p>
            <a:pPr lvl="1"/>
            <a:r>
              <a:rPr lang="en-CA" dirty="0"/>
              <a:t>POST method</a:t>
            </a:r>
          </a:p>
          <a:p>
            <a:pPr lvl="2"/>
            <a:r>
              <a:rPr lang="en-CA" dirty="0"/>
              <a:t>More reliable</a:t>
            </a:r>
          </a:p>
          <a:p>
            <a:pPr lvl="2"/>
            <a:r>
              <a:rPr lang="en-CA" dirty="0"/>
              <a:t>Data travels in the Header of the request</a:t>
            </a:r>
          </a:p>
          <a:p>
            <a:pPr lvl="2"/>
            <a:r>
              <a:rPr lang="en-CA" dirty="0"/>
              <a:t>Hidden from user</a:t>
            </a:r>
          </a:p>
          <a:p>
            <a:pPr lvl="2"/>
            <a:r>
              <a:rPr lang="en-CA" dirty="0"/>
              <a:t>No limit on data</a:t>
            </a:r>
          </a:p>
          <a:p>
            <a:pPr lvl="1"/>
            <a:endParaRPr lang="en-CA" dirty="0"/>
          </a:p>
          <a:p>
            <a:pPr lvl="1"/>
            <a:endParaRPr lang="en-CA" dirty="0"/>
          </a:p>
          <a:p>
            <a:endParaRPr lang="en-CA" dirty="0"/>
          </a:p>
          <a:p>
            <a:endParaRPr lang="en-CA" sz="2400" dirty="0"/>
          </a:p>
        </p:txBody>
      </p:sp>
    </p:spTree>
    <p:extLst>
      <p:ext uri="{BB962C8B-B14F-4D97-AF65-F5344CB8AC3E}">
        <p14:creationId xmlns:p14="http://schemas.microsoft.com/office/powerpoint/2010/main" val="10305058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664F009-7C8C-B14A-841D-4652DE7AE1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7006" y="643466"/>
            <a:ext cx="6937988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0223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8A1DA425-E527-C149-B644-CAFF17856CE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Servlets – contd.</a:t>
            </a:r>
          </a:p>
        </p:txBody>
      </p:sp>
      <p:sp>
        <p:nvSpPr>
          <p:cNvPr id="19459" name="Rectangle 3">
            <a:extLst>
              <a:ext uri="{FF2B5EF4-FFF2-40B4-BE49-F238E27FC236}">
                <a16:creationId xmlns:a16="http://schemas.microsoft.com/office/drawing/2014/main" id="{BD6DB74B-4945-0C43-9B17-DFAC8522F49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CA" dirty="0"/>
              <a:t>Form Data in Servlets</a:t>
            </a:r>
          </a:p>
          <a:p>
            <a:pPr lvl="1"/>
            <a:r>
              <a:rPr lang="en-CA" dirty="0"/>
              <a:t>Define action in the form field of HTML</a:t>
            </a:r>
          </a:p>
          <a:p>
            <a:pPr marL="457200" lvl="1" indent="0">
              <a:buNone/>
            </a:pPr>
            <a:r>
              <a:rPr lang="en-CA" dirty="0"/>
              <a:t>	</a:t>
            </a:r>
            <a:r>
              <a:rPr lang="en-CA" i="1" dirty="0"/>
              <a:t>&lt;form action = ”</a:t>
            </a:r>
            <a:r>
              <a:rPr lang="en-CA" i="1" dirty="0" err="1"/>
              <a:t>HelloServlet</a:t>
            </a:r>
            <a:r>
              <a:rPr lang="en-CA" i="1" dirty="0"/>
              <a:t>" method = "GET"&gt;</a:t>
            </a:r>
          </a:p>
          <a:p>
            <a:pPr marL="457200" lvl="1" indent="0">
              <a:buNone/>
            </a:pPr>
            <a:r>
              <a:rPr lang="en-CA" i="1" dirty="0"/>
              <a:t>	   ….</a:t>
            </a:r>
          </a:p>
          <a:p>
            <a:pPr marL="457200" lvl="1" indent="0">
              <a:buNone/>
            </a:pPr>
            <a:r>
              <a:rPr lang="en-CA" i="1" dirty="0"/>
              <a:t>	   &lt;button type=”submit”&gt; Submit &lt;/button&gt;</a:t>
            </a:r>
          </a:p>
          <a:p>
            <a:pPr marL="457200" lvl="1" indent="0">
              <a:buNone/>
            </a:pPr>
            <a:r>
              <a:rPr lang="en-CA" i="1" dirty="0"/>
              <a:t>	&lt;/form&gt;</a:t>
            </a:r>
          </a:p>
          <a:p>
            <a:pPr marL="457200" lvl="1" indent="0">
              <a:buNone/>
            </a:pPr>
            <a:endParaRPr lang="en-CA" i="1" dirty="0"/>
          </a:p>
          <a:p>
            <a:pPr marL="457200" lvl="1" indent="0">
              <a:buNone/>
            </a:pPr>
            <a:r>
              <a:rPr lang="en-CA" i="1" dirty="0"/>
              <a:t>	&lt;form action = ”</a:t>
            </a:r>
            <a:r>
              <a:rPr lang="en-CA" i="1" dirty="0" err="1"/>
              <a:t>HelloServlet</a:t>
            </a:r>
            <a:r>
              <a:rPr lang="en-CA" i="1" dirty="0"/>
              <a:t>" method = ”POST"&gt;</a:t>
            </a:r>
          </a:p>
          <a:p>
            <a:pPr marL="457200" lvl="1" indent="0">
              <a:buNone/>
            </a:pPr>
            <a:r>
              <a:rPr lang="en-CA" i="1" dirty="0"/>
              <a:t>	   ….</a:t>
            </a:r>
          </a:p>
          <a:p>
            <a:pPr marL="457200" lvl="1" indent="0">
              <a:buNone/>
            </a:pPr>
            <a:r>
              <a:rPr lang="en-CA" i="1" dirty="0"/>
              <a:t>	   &lt;button type=”submit”&gt; Submit &lt;/button&gt;</a:t>
            </a:r>
          </a:p>
          <a:p>
            <a:pPr marL="457200" lvl="1" indent="0">
              <a:buNone/>
            </a:pPr>
            <a:r>
              <a:rPr lang="en-CA" i="1" dirty="0"/>
              <a:t>	&lt;/form&gt;</a:t>
            </a:r>
          </a:p>
          <a:p>
            <a:pPr lvl="1"/>
            <a:endParaRPr lang="en-CA" dirty="0"/>
          </a:p>
          <a:p>
            <a:pPr lvl="1"/>
            <a:endParaRPr lang="en-CA" dirty="0"/>
          </a:p>
          <a:p>
            <a:pPr lvl="1"/>
            <a:endParaRPr lang="en-CA" dirty="0"/>
          </a:p>
          <a:p>
            <a:endParaRPr lang="en-CA" dirty="0"/>
          </a:p>
          <a:p>
            <a:endParaRPr lang="en-CA" sz="2400" dirty="0"/>
          </a:p>
        </p:txBody>
      </p:sp>
    </p:spTree>
    <p:extLst>
      <p:ext uri="{BB962C8B-B14F-4D97-AF65-F5344CB8AC3E}">
        <p14:creationId xmlns:p14="http://schemas.microsoft.com/office/powerpoint/2010/main" val="27874792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8A1DA425-E527-C149-B644-CAFF17856CE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Receiving data in Servlet</a:t>
            </a:r>
          </a:p>
        </p:txBody>
      </p:sp>
      <p:sp>
        <p:nvSpPr>
          <p:cNvPr id="19459" name="Rectangle 3">
            <a:extLst>
              <a:ext uri="{FF2B5EF4-FFF2-40B4-BE49-F238E27FC236}">
                <a16:creationId xmlns:a16="http://schemas.microsoft.com/office/drawing/2014/main" id="{BD6DB74B-4945-0C43-9B17-DFAC8522F49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CA" dirty="0"/>
              <a:t>In case of this URL </a:t>
            </a:r>
            <a:r>
              <a:rPr lang="en-CA" b="1" dirty="0">
                <a:hlinkClick r:id="rId2"/>
              </a:rPr>
              <a:t>http://localhost:8080/HelloForm?first_name=ABC&amp;last_name=DEF</a:t>
            </a:r>
            <a:endParaRPr lang="en-CA" b="1" dirty="0"/>
          </a:p>
          <a:p>
            <a:endParaRPr lang="en-CA" b="1" dirty="0"/>
          </a:p>
          <a:p>
            <a:r>
              <a:rPr lang="en-CA" b="1" dirty="0"/>
              <a:t>We can retrieve the data by using method </a:t>
            </a:r>
          </a:p>
          <a:p>
            <a:pPr marL="457200" lvl="1" indent="0">
              <a:buNone/>
            </a:pPr>
            <a:r>
              <a:rPr lang="en-CA" dirty="0"/>
              <a:t>	</a:t>
            </a:r>
            <a:r>
              <a:rPr lang="en-CA" i="1" dirty="0" err="1"/>
              <a:t>request.getParameter</a:t>
            </a:r>
            <a:r>
              <a:rPr lang="en-CA" i="1" dirty="0"/>
              <a:t>("</a:t>
            </a:r>
            <a:r>
              <a:rPr lang="en-CA" i="1" dirty="0" err="1"/>
              <a:t>first_name</a:t>
            </a:r>
            <a:r>
              <a:rPr lang="en-CA" i="1" dirty="0"/>
              <a:t>");</a:t>
            </a:r>
          </a:p>
          <a:p>
            <a:pPr marL="457200" lvl="1" indent="0">
              <a:buNone/>
            </a:pPr>
            <a:r>
              <a:rPr lang="en-CA" i="1" dirty="0"/>
              <a:t>	</a:t>
            </a:r>
            <a:r>
              <a:rPr lang="en-CA" i="1" dirty="0" err="1"/>
              <a:t>request.getParameter</a:t>
            </a:r>
            <a:r>
              <a:rPr lang="en-CA" i="1" dirty="0"/>
              <a:t>(”</a:t>
            </a:r>
            <a:r>
              <a:rPr lang="en-CA" i="1" dirty="0" err="1"/>
              <a:t>last_name</a:t>
            </a:r>
            <a:r>
              <a:rPr lang="en-CA" i="1" dirty="0"/>
              <a:t>");</a:t>
            </a:r>
          </a:p>
          <a:p>
            <a:pPr marL="457200" lvl="1" indent="0">
              <a:buNone/>
            </a:pPr>
            <a:endParaRPr lang="en-CA" dirty="0"/>
          </a:p>
          <a:p>
            <a:pPr marL="457200" lvl="1" indent="0">
              <a:buNone/>
            </a:pPr>
            <a:r>
              <a:rPr lang="en-CA" dirty="0"/>
              <a:t>Also,</a:t>
            </a:r>
          </a:p>
          <a:p>
            <a:pPr marL="457200" lvl="1" indent="0">
              <a:buNone/>
            </a:pPr>
            <a:r>
              <a:rPr lang="en-CA" dirty="0"/>
              <a:t>In HTML/JSP	</a:t>
            </a:r>
            <a:r>
              <a:rPr lang="en-CA" i="1" dirty="0"/>
              <a:t>&lt;input type="text" name="</a:t>
            </a:r>
            <a:r>
              <a:rPr lang="en-CA" i="1" dirty="0" err="1"/>
              <a:t>testParam</a:t>
            </a:r>
            <a:r>
              <a:rPr lang="en-CA" i="1" dirty="0"/>
              <a:t>"&gt;</a:t>
            </a:r>
          </a:p>
          <a:p>
            <a:pPr marL="457200" lvl="1" indent="0">
              <a:buNone/>
            </a:pPr>
            <a:r>
              <a:rPr lang="en-CA" dirty="0"/>
              <a:t>Java/Servlet	</a:t>
            </a:r>
            <a:r>
              <a:rPr lang="en-CA" i="1" dirty="0"/>
              <a:t>String </a:t>
            </a:r>
            <a:r>
              <a:rPr lang="en-CA" i="1" dirty="0" err="1"/>
              <a:t>val</a:t>
            </a:r>
            <a:r>
              <a:rPr lang="en-CA" i="1" dirty="0"/>
              <a:t> = </a:t>
            </a:r>
            <a:r>
              <a:rPr lang="en-CA" i="1" dirty="0" err="1"/>
              <a:t>request.getParameter</a:t>
            </a:r>
            <a:r>
              <a:rPr lang="en-CA" i="1" dirty="0"/>
              <a:t>("</a:t>
            </a:r>
            <a:r>
              <a:rPr lang="en-CA" i="1" dirty="0" err="1"/>
              <a:t>testParam</a:t>
            </a:r>
            <a:r>
              <a:rPr lang="en-CA" i="1" dirty="0"/>
              <a:t>");</a:t>
            </a:r>
            <a:br>
              <a:rPr lang="en-CA" dirty="0"/>
            </a:br>
            <a:endParaRPr lang="en-CA" dirty="0"/>
          </a:p>
          <a:p>
            <a:pPr lvl="1"/>
            <a:endParaRPr lang="en-CA" dirty="0"/>
          </a:p>
          <a:p>
            <a:pPr lvl="1"/>
            <a:endParaRPr lang="en-CA" dirty="0"/>
          </a:p>
          <a:p>
            <a:endParaRPr lang="en-CA" dirty="0"/>
          </a:p>
          <a:p>
            <a:endParaRPr lang="en-CA" sz="2400" dirty="0"/>
          </a:p>
        </p:txBody>
      </p:sp>
    </p:spTree>
    <p:extLst>
      <p:ext uri="{BB962C8B-B14F-4D97-AF65-F5344CB8AC3E}">
        <p14:creationId xmlns:p14="http://schemas.microsoft.com/office/powerpoint/2010/main" val="42548423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8A1DA425-E527-C149-B644-CAFF17856CE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Servlets Parameters</a:t>
            </a:r>
          </a:p>
        </p:txBody>
      </p:sp>
      <p:sp>
        <p:nvSpPr>
          <p:cNvPr id="19459" name="Rectangle 3">
            <a:extLst>
              <a:ext uri="{FF2B5EF4-FFF2-40B4-BE49-F238E27FC236}">
                <a16:creationId xmlns:a16="http://schemas.microsoft.com/office/drawing/2014/main" id="{BD6DB74B-4945-0C43-9B17-DFAC8522F49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CA" altLang="en-US" sz="2400" dirty="0"/>
              <a:t>An attribute is a server variable that exists within a specified scope i.e.: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CA" altLang="en-US" sz="2000" b="1" dirty="0"/>
              <a:t>application</a:t>
            </a:r>
            <a:r>
              <a:rPr lang="en-CA" altLang="en-US" sz="2000" dirty="0"/>
              <a:t>, available for the life of the entire application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CA" altLang="en-US" sz="2000" b="1" dirty="0"/>
              <a:t>session</a:t>
            </a:r>
            <a:r>
              <a:rPr lang="en-CA" altLang="en-US" sz="2000" dirty="0"/>
              <a:t>, available for the life of the session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CA" altLang="en-US" sz="2000" b="1" dirty="0"/>
              <a:t>request</a:t>
            </a:r>
            <a:r>
              <a:rPr lang="en-CA" altLang="en-US" sz="2000" dirty="0"/>
              <a:t>, only available for the life of the request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CA" altLang="en-US" sz="2000" b="1" dirty="0"/>
              <a:t>page</a:t>
            </a:r>
            <a:r>
              <a:rPr lang="en-CA" altLang="en-US" sz="2000" dirty="0"/>
              <a:t> (JSP only), available for the current JSP page only</a:t>
            </a:r>
          </a:p>
          <a:p>
            <a:pPr marL="914400" lvl="1" indent="-457200">
              <a:buFont typeface="+mj-lt"/>
              <a:buAutoNum type="arabicPeriod"/>
            </a:pPr>
            <a:endParaRPr lang="en-CA" altLang="en-US" sz="2000" dirty="0"/>
          </a:p>
          <a:p>
            <a:pPr marL="457200" lvl="1" indent="0">
              <a:buNone/>
            </a:pPr>
            <a:r>
              <a:rPr lang="en-CA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504401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9E336FC6-603B-5E46-AC77-04233F9076F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9068" y="2250370"/>
            <a:ext cx="7772400" cy="1936256"/>
          </a:xfrm>
        </p:spPr>
        <p:txBody>
          <a:bodyPr>
            <a:normAutofit/>
          </a:bodyPr>
          <a:lstStyle/>
          <a:p>
            <a:r>
              <a:rPr lang="en-US" altLang="en-US" dirty="0"/>
              <a:t>Extra notes</a:t>
            </a:r>
            <a:endParaRPr lang="en-US" altLang="en-US" dirty="0">
              <a:solidFill>
                <a:schemeClr val="tx1"/>
              </a:solidFill>
            </a:endParaRP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E16CF449-61F7-2749-8F1D-F28D24304EC3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959068" y="4316122"/>
            <a:ext cx="7772400" cy="1890552"/>
          </a:xfrm>
        </p:spPr>
        <p:txBody>
          <a:bodyPr>
            <a:normAutofit/>
          </a:bodyPr>
          <a:lstStyle/>
          <a:p>
            <a:pPr lvl="1"/>
            <a:endParaRPr lang="en-US" altLang="en-US" sz="2200" dirty="0"/>
          </a:p>
          <a:p>
            <a:pPr lvl="1"/>
            <a:endParaRPr lang="en-US" altLang="en-US" sz="2200" dirty="0"/>
          </a:p>
          <a:p>
            <a:pPr marL="274320" lvl="1" indent="0">
              <a:buNone/>
            </a:pPr>
            <a:r>
              <a:rPr lang="en-US" altLang="en-US" sz="1400" dirty="0"/>
              <a:t>Harpreet Singh</a:t>
            </a:r>
          </a:p>
          <a:p>
            <a:pPr marL="274320" lvl="1" indent="0">
              <a:buNone/>
            </a:pPr>
            <a:r>
              <a:rPr lang="en-US" altLang="en-US" sz="1400" dirty="0">
                <a:hlinkClick r:id="rId2"/>
              </a:rPr>
              <a:t>Harpreet.singh@johnabbott.qc.ca</a:t>
            </a:r>
            <a:endParaRPr lang="en-US" altLang="en-US" sz="1400" dirty="0"/>
          </a:p>
          <a:p>
            <a:pPr lvl="1"/>
            <a:endParaRPr lang="en-US" altLang="en-US" sz="2200" dirty="0"/>
          </a:p>
        </p:txBody>
      </p:sp>
    </p:spTree>
    <p:extLst>
      <p:ext uri="{BB962C8B-B14F-4D97-AF65-F5344CB8AC3E}">
        <p14:creationId xmlns:p14="http://schemas.microsoft.com/office/powerpoint/2010/main" val="18376767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8A1DA425-E527-C149-B644-CAFF17856CE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JAR file download and import steps</a:t>
            </a:r>
          </a:p>
        </p:txBody>
      </p:sp>
      <p:sp>
        <p:nvSpPr>
          <p:cNvPr id="19459" name="Rectangle 3">
            <a:extLst>
              <a:ext uri="{FF2B5EF4-FFF2-40B4-BE49-F238E27FC236}">
                <a16:creationId xmlns:a16="http://schemas.microsoft.com/office/drawing/2014/main" id="{BD6DB74B-4945-0C43-9B17-DFAC8522F49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CA" altLang="en-US" dirty="0"/>
              <a:t>Google the JAR file name</a:t>
            </a:r>
          </a:p>
          <a:p>
            <a:pPr marL="514350" indent="-514350">
              <a:buFont typeface="+mj-lt"/>
              <a:buAutoNum type="arabicPeriod"/>
            </a:pPr>
            <a:r>
              <a:rPr lang="en-CA" altLang="en-US" dirty="0"/>
              <a:t>Choose </a:t>
            </a:r>
            <a:r>
              <a:rPr lang="en-CA" altLang="en-US" dirty="0" err="1"/>
              <a:t>mvnrepository.com</a:t>
            </a:r>
            <a:r>
              <a:rPr lang="en-CA" altLang="en-US" dirty="0"/>
              <a:t> website if available</a:t>
            </a:r>
          </a:p>
          <a:p>
            <a:pPr marL="514350" indent="-514350">
              <a:buFont typeface="+mj-lt"/>
              <a:buAutoNum type="arabicPeriod"/>
            </a:pPr>
            <a:r>
              <a:rPr lang="en-CA" altLang="en-US" dirty="0"/>
              <a:t>Find compatible version(latest version recommended)</a:t>
            </a:r>
          </a:p>
          <a:p>
            <a:pPr marL="514350" indent="-514350">
              <a:buFont typeface="+mj-lt"/>
              <a:buAutoNum type="arabicPeriod"/>
            </a:pPr>
            <a:r>
              <a:rPr lang="en-CA" altLang="en-US" dirty="0"/>
              <a:t>Go back to Eclipse</a:t>
            </a:r>
          </a:p>
          <a:p>
            <a:pPr marL="514350" indent="-514350">
              <a:buFont typeface="+mj-lt"/>
              <a:buAutoNum type="arabicPeriod"/>
            </a:pPr>
            <a:r>
              <a:rPr lang="en-CA" altLang="en-US" dirty="0"/>
              <a:t>Copy JAR file inside project(usually in lib folder) in eclipse(recommended)</a:t>
            </a:r>
          </a:p>
          <a:p>
            <a:pPr marL="514350" indent="-514350">
              <a:buFont typeface="+mj-lt"/>
              <a:buAutoNum type="arabicPeriod"/>
            </a:pPr>
            <a:r>
              <a:rPr lang="en-CA" altLang="en-US" dirty="0"/>
              <a:t>Right click on Project &gt; Properties &gt; Build Path &gt; Library &gt; add JARs</a:t>
            </a:r>
          </a:p>
          <a:p>
            <a:pPr marL="514350" indent="-514350">
              <a:buFont typeface="+mj-lt"/>
              <a:buAutoNum type="arabicPeriod"/>
            </a:pPr>
            <a:r>
              <a:rPr lang="en-CA" altLang="en-US" dirty="0"/>
              <a:t>Select JAR file</a:t>
            </a:r>
          </a:p>
        </p:txBody>
      </p:sp>
    </p:spTree>
    <p:extLst>
      <p:ext uri="{BB962C8B-B14F-4D97-AF65-F5344CB8AC3E}">
        <p14:creationId xmlns:p14="http://schemas.microsoft.com/office/powerpoint/2010/main" val="31577816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8A1DA425-E527-C149-B644-CAFF17856CE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WAR file and deploying</a:t>
            </a:r>
          </a:p>
        </p:txBody>
      </p:sp>
      <p:sp>
        <p:nvSpPr>
          <p:cNvPr id="19459" name="Rectangle 3">
            <a:extLst>
              <a:ext uri="{FF2B5EF4-FFF2-40B4-BE49-F238E27FC236}">
                <a16:creationId xmlns:a16="http://schemas.microsoft.com/office/drawing/2014/main" id="{BD6DB74B-4945-0C43-9B17-DFAC8522F49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CA" altLang="en-US" dirty="0"/>
              <a:t>If project is up and running in Eclipse</a:t>
            </a:r>
          </a:p>
          <a:p>
            <a:pPr marL="514350" indent="-514350">
              <a:buFont typeface="+mj-lt"/>
              <a:buAutoNum type="arabicPeriod"/>
            </a:pPr>
            <a:r>
              <a:rPr lang="en-CA" altLang="en-US" dirty="0"/>
              <a:t>Right click on project and export as WAR file</a:t>
            </a:r>
          </a:p>
          <a:p>
            <a:pPr marL="514350" indent="-514350">
              <a:buFont typeface="+mj-lt"/>
              <a:buAutoNum type="arabicPeriod"/>
            </a:pPr>
            <a:r>
              <a:rPr lang="en-CA" altLang="en-US" dirty="0"/>
              <a:t>In destination, select where you want to save it</a:t>
            </a:r>
          </a:p>
          <a:p>
            <a:pPr marL="514350" indent="-514350">
              <a:buFont typeface="+mj-lt"/>
              <a:buAutoNum type="arabicPeriod"/>
            </a:pPr>
            <a:r>
              <a:rPr lang="en-CA" altLang="en-US" dirty="0"/>
              <a:t>Tick(check) export source files. (If you want to send .java/source files as well)</a:t>
            </a:r>
          </a:p>
          <a:p>
            <a:pPr marL="514350" indent="-514350">
              <a:buFont typeface="+mj-lt"/>
              <a:buAutoNum type="arabicPeriod"/>
            </a:pPr>
            <a:r>
              <a:rPr lang="en-CA" altLang="en-US" dirty="0"/>
              <a:t>Now, copy this WAR file and paste in Apache Tomcat’s </a:t>
            </a:r>
            <a:r>
              <a:rPr lang="en-CA" altLang="en-US" b="1" dirty="0" err="1"/>
              <a:t>webapps</a:t>
            </a:r>
            <a:r>
              <a:rPr lang="en-CA" altLang="en-US" dirty="0"/>
              <a:t> library</a:t>
            </a:r>
          </a:p>
          <a:p>
            <a:pPr marL="514350" indent="-514350">
              <a:buFont typeface="+mj-lt"/>
              <a:buAutoNum type="arabicPeriod"/>
            </a:pPr>
            <a:r>
              <a:rPr lang="en-CA" altLang="en-US" dirty="0"/>
              <a:t>Go to command prompt and go to folder tomcat/bin</a:t>
            </a:r>
          </a:p>
          <a:p>
            <a:pPr marL="514350" indent="-514350">
              <a:buFont typeface="+mj-lt"/>
              <a:buAutoNum type="arabicPeriod"/>
            </a:pPr>
            <a:r>
              <a:rPr lang="en-CA" altLang="en-US" dirty="0"/>
              <a:t>Run tomcat by command: </a:t>
            </a:r>
            <a:r>
              <a:rPr lang="en-CA" altLang="en-US" b="1" dirty="0" err="1"/>
              <a:t>startup.bat</a:t>
            </a:r>
            <a:endParaRPr lang="en-CA" altLang="en-US" b="1" dirty="0"/>
          </a:p>
          <a:p>
            <a:pPr marL="514350" indent="-514350">
              <a:buFont typeface="+mj-lt"/>
              <a:buAutoNum type="arabicPeriod"/>
            </a:pPr>
            <a:r>
              <a:rPr lang="en-CA" altLang="en-US" dirty="0"/>
              <a:t>Verify if you have folder name as same as WAR file name</a:t>
            </a:r>
          </a:p>
          <a:p>
            <a:pPr marL="514350" indent="-514350">
              <a:buFont typeface="+mj-lt"/>
              <a:buAutoNum type="arabicPeriod"/>
            </a:pPr>
            <a:r>
              <a:rPr lang="en-CA" altLang="en-US" dirty="0"/>
              <a:t>Go to any browser and hit URL </a:t>
            </a:r>
            <a:r>
              <a:rPr lang="en-CA" altLang="en-US" dirty="0">
                <a:hlinkClick r:id="rId2"/>
              </a:rPr>
              <a:t>http://localhost:port/ProjectName/path</a:t>
            </a:r>
            <a:endParaRPr lang="en-CA" altLang="en-US" dirty="0"/>
          </a:p>
          <a:p>
            <a:pPr marL="514350" indent="-514350">
              <a:buFont typeface="+mj-lt"/>
              <a:buAutoNum type="arabicPeriod"/>
            </a:pPr>
            <a:endParaRPr lang="en-CA" altLang="en-US" dirty="0"/>
          </a:p>
          <a:p>
            <a:pPr marL="514350" indent="-514350">
              <a:buFont typeface="+mj-lt"/>
              <a:buAutoNum type="arabicPeriod"/>
            </a:pPr>
            <a:r>
              <a:rPr lang="en-CA" altLang="en-US" dirty="0"/>
              <a:t>Stop tomcat by command: </a:t>
            </a:r>
            <a:r>
              <a:rPr lang="en-CA" altLang="en-US" b="1" dirty="0" err="1"/>
              <a:t>shutdown.bat</a:t>
            </a:r>
            <a:endParaRPr lang="en-CA" altLang="en-US" b="1" dirty="0"/>
          </a:p>
        </p:txBody>
      </p:sp>
    </p:spTree>
    <p:extLst>
      <p:ext uri="{BB962C8B-B14F-4D97-AF65-F5344CB8AC3E}">
        <p14:creationId xmlns:p14="http://schemas.microsoft.com/office/powerpoint/2010/main" val="32610587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8A1DA425-E527-C149-B644-CAFF17856CE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EJBs – session bean</a:t>
            </a:r>
            <a:endParaRPr lang="en-US" altLang="en-US" dirty="0"/>
          </a:p>
        </p:txBody>
      </p:sp>
      <p:sp>
        <p:nvSpPr>
          <p:cNvPr id="19459" name="Rectangle 3">
            <a:extLst>
              <a:ext uri="{FF2B5EF4-FFF2-40B4-BE49-F238E27FC236}">
                <a16:creationId xmlns:a16="http://schemas.microsoft.com/office/drawing/2014/main" id="{BD6DB74B-4945-0C43-9B17-DFAC8522F49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CA" dirty="0"/>
              <a:t>Stateless: </a:t>
            </a:r>
          </a:p>
          <a:p>
            <a:pPr lvl="1"/>
            <a:r>
              <a:rPr lang="en-CA" dirty="0"/>
              <a:t>A stateless session bean does not maintain a conversational state with the client. When a client invokes the methods of a stateless bean, the bean’s instance variables may contain a state specific to that client but only for the duration of the invocation. </a:t>
            </a:r>
          </a:p>
          <a:p>
            <a:pPr lvl="1"/>
            <a:r>
              <a:rPr lang="en-CA" dirty="0"/>
              <a:t>When the method is finished, the client-specific state should not be retained. </a:t>
            </a:r>
          </a:p>
          <a:p>
            <a:pPr lvl="1"/>
            <a:r>
              <a:rPr lang="en-CA" dirty="0"/>
              <a:t>Because they can support multiple clients, stateless session beans can offer better scalability for applications that require large numbers of clients.</a:t>
            </a:r>
          </a:p>
          <a:p>
            <a:pPr lvl="1"/>
            <a:r>
              <a:rPr lang="en-CA" dirty="0"/>
              <a:t>Typically, an application requires fewer stateless session beans than stateful session beans to support the same number of clients.</a:t>
            </a:r>
          </a:p>
          <a:p>
            <a:endParaRPr lang="en-CA" dirty="0"/>
          </a:p>
          <a:p>
            <a:pPr lvl="1"/>
            <a:endParaRPr lang="en-CA" sz="2000" dirty="0"/>
          </a:p>
        </p:txBody>
      </p:sp>
    </p:spTree>
    <p:extLst>
      <p:ext uri="{BB962C8B-B14F-4D97-AF65-F5344CB8AC3E}">
        <p14:creationId xmlns:p14="http://schemas.microsoft.com/office/powerpoint/2010/main" val="23862400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8A1DA425-E527-C149-B644-CAFF17856CE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Tomcat’s port change</a:t>
            </a:r>
          </a:p>
        </p:txBody>
      </p:sp>
      <p:sp>
        <p:nvSpPr>
          <p:cNvPr id="19459" name="Rectangle 3">
            <a:extLst>
              <a:ext uri="{FF2B5EF4-FFF2-40B4-BE49-F238E27FC236}">
                <a16:creationId xmlns:a16="http://schemas.microsoft.com/office/drawing/2014/main" id="{BD6DB74B-4945-0C43-9B17-DFAC8522F49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CA" altLang="en-US" dirty="0"/>
              <a:t>Do not get confused between tomcat running from eclipse and running from local</a:t>
            </a:r>
            <a:r>
              <a:rPr lang="en-CA" altLang="en-US" b="1" dirty="0"/>
              <a:t>. </a:t>
            </a:r>
          </a:p>
          <a:p>
            <a:pPr marL="514350" indent="-514350">
              <a:buFont typeface="+mj-lt"/>
              <a:buAutoNum type="arabicPeriod"/>
            </a:pPr>
            <a:r>
              <a:rPr lang="en-CA" altLang="en-US" dirty="0"/>
              <a:t>If you have error for same ports or tomcat already running on a port, shutdown all the tomcats or restart tomcat service or change tomcat’s port</a:t>
            </a:r>
          </a:p>
          <a:p>
            <a:pPr marL="514350" indent="-514350">
              <a:buFont typeface="+mj-lt"/>
              <a:buAutoNum type="arabicPeriod"/>
            </a:pPr>
            <a:r>
              <a:rPr lang="en-CA" altLang="en-US" dirty="0"/>
              <a:t>While deploying tomcat’s port is changed in the xml file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CA" dirty="0" err="1"/>
              <a:t>Goto</a:t>
            </a:r>
            <a:r>
              <a:rPr lang="en-CA" dirty="0"/>
              <a:t> tomcat directory &gt; </a:t>
            </a:r>
            <a:r>
              <a:rPr lang="en-CA" dirty="0" err="1"/>
              <a:t>conf</a:t>
            </a:r>
            <a:r>
              <a:rPr lang="en-CA" dirty="0"/>
              <a:t> folder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CA" dirty="0"/>
              <a:t>open </a:t>
            </a:r>
            <a:r>
              <a:rPr lang="en-CA" dirty="0" err="1"/>
              <a:t>server.xml</a:t>
            </a:r>
            <a:endParaRPr lang="en-CA" dirty="0"/>
          </a:p>
          <a:p>
            <a:pPr marL="971550" lvl="1" indent="-514350">
              <a:buFont typeface="+mj-lt"/>
              <a:buAutoNum type="arabicPeriod"/>
            </a:pPr>
            <a:r>
              <a:rPr lang="en-CA" dirty="0"/>
              <a:t>Search "</a:t>
            </a:r>
            <a:r>
              <a:rPr lang="en-CA" b="1" dirty="0"/>
              <a:t>Connector port</a:t>
            </a:r>
            <a:r>
              <a:rPr lang="en-CA" dirty="0"/>
              <a:t>” for </a:t>
            </a:r>
            <a:r>
              <a:rPr lang="en-CA" b="1" dirty="0"/>
              <a:t>protocol="HTTP..”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CA" dirty="0"/>
              <a:t>Change value in port="</a:t>
            </a:r>
            <a:r>
              <a:rPr lang="en-CA" b="1" dirty="0"/>
              <a:t>8080</a:t>
            </a:r>
            <a:r>
              <a:rPr lang="en-CA" dirty="0"/>
              <a:t>" by your port number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CA" dirty="0"/>
              <a:t>You may have to change other port numbers as well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CA" dirty="0"/>
              <a:t>Restart tomcat server.</a:t>
            </a:r>
          </a:p>
          <a:p>
            <a:pPr marL="514350" indent="-514350">
              <a:buFont typeface="+mj-lt"/>
              <a:buAutoNum type="arabicPeriod"/>
            </a:pPr>
            <a:endParaRPr lang="en-CA" altLang="en-US" dirty="0"/>
          </a:p>
        </p:txBody>
      </p:sp>
    </p:spTree>
    <p:extLst>
      <p:ext uri="{BB962C8B-B14F-4D97-AF65-F5344CB8AC3E}">
        <p14:creationId xmlns:p14="http://schemas.microsoft.com/office/powerpoint/2010/main" val="5153389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8A1DA425-E527-C149-B644-CAFF17856CE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Importing/Exporting project in eclipse</a:t>
            </a:r>
          </a:p>
        </p:txBody>
      </p:sp>
      <p:sp>
        <p:nvSpPr>
          <p:cNvPr id="19459" name="Rectangle 3">
            <a:extLst>
              <a:ext uri="{FF2B5EF4-FFF2-40B4-BE49-F238E27FC236}">
                <a16:creationId xmlns:a16="http://schemas.microsoft.com/office/drawing/2014/main" id="{BD6DB74B-4945-0C43-9B17-DFAC8522F49D}"/>
              </a:ext>
            </a:extLst>
          </p:cNvPr>
          <p:cNvSpPr>
            <a:spLocks noGrp="1" noChangeArrowheads="1"/>
          </p:cNvSpPr>
          <p:nvPr>
            <p:ph sz="half" idx="1"/>
          </p:nvPr>
        </p:nvSpPr>
        <p:spPr>
          <a:xfrm>
            <a:off x="764568" y="3267182"/>
            <a:ext cx="5181600" cy="3238554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en-CA" altLang="en-US" sz="1800" b="1" dirty="0"/>
              <a:t>For Archive File </a:t>
            </a:r>
            <a:r>
              <a:rPr lang="en-CA" altLang="en-US" sz="1800" b="1" u="sng" dirty="0"/>
              <a:t>export</a:t>
            </a:r>
          </a:p>
          <a:p>
            <a:pPr marL="514350" indent="-514350">
              <a:buFont typeface="+mj-lt"/>
              <a:buAutoNum type="arabicPeriod"/>
            </a:pPr>
            <a:r>
              <a:rPr lang="en-CA" altLang="en-US" sz="1800" dirty="0"/>
              <a:t>Right click on Project &gt; export &gt; </a:t>
            </a:r>
            <a:r>
              <a:rPr lang="en-CA" altLang="en-US" sz="1800" b="1" dirty="0"/>
              <a:t>General/Archive File</a:t>
            </a:r>
          </a:p>
          <a:p>
            <a:pPr marL="514350" indent="-514350">
              <a:buFont typeface="+mj-lt"/>
              <a:buAutoNum type="arabicPeriod"/>
            </a:pPr>
            <a:r>
              <a:rPr lang="en-CA" altLang="en-US" sz="1800" dirty="0"/>
              <a:t>Click next and tick files that needs to be exported</a:t>
            </a:r>
          </a:p>
          <a:p>
            <a:pPr marL="514350" indent="-514350">
              <a:buFont typeface="+mj-lt"/>
              <a:buAutoNum type="arabicPeriod"/>
            </a:pPr>
            <a:r>
              <a:rPr lang="en-CA" altLang="en-US" sz="1800" dirty="0"/>
              <a:t>Click Browse and select destination</a:t>
            </a:r>
          </a:p>
          <a:p>
            <a:pPr marL="514350" indent="-514350">
              <a:buFont typeface="+mj-lt"/>
              <a:buAutoNum type="arabicPeriod"/>
            </a:pPr>
            <a:r>
              <a:rPr lang="en-CA" altLang="en-US" sz="1800" dirty="0"/>
              <a:t>Select format zip, tar </a:t>
            </a:r>
            <a:r>
              <a:rPr lang="en-CA" altLang="en-US" sz="1800" dirty="0" err="1"/>
              <a:t>etc</a:t>
            </a:r>
            <a:endParaRPr lang="en-CA" altLang="en-US" sz="1800" dirty="0"/>
          </a:p>
          <a:p>
            <a:pPr marL="514350" indent="-514350">
              <a:buFont typeface="+mj-lt"/>
              <a:buAutoNum type="arabicPeriod"/>
            </a:pPr>
            <a:r>
              <a:rPr lang="en-CA" altLang="en-US" sz="1800" dirty="0"/>
              <a:t>Click Finish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2257E7-FA3B-574A-A8D8-F2C2257F38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3267182"/>
            <a:ext cx="5181600" cy="3238554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en-CA" altLang="en-US" sz="1800" b="1" dirty="0"/>
              <a:t>For Archive File </a:t>
            </a:r>
            <a:r>
              <a:rPr lang="en-CA" altLang="en-US" sz="1800" b="1" u="sng" dirty="0"/>
              <a:t>import</a:t>
            </a:r>
          </a:p>
          <a:p>
            <a:pPr marL="514350" indent="-514350">
              <a:buFont typeface="+mj-lt"/>
              <a:buAutoNum type="arabicPeriod"/>
            </a:pPr>
            <a:r>
              <a:rPr lang="en-CA" altLang="en-US" sz="1800" dirty="0"/>
              <a:t>Right click in empty space&gt; import </a:t>
            </a:r>
            <a:r>
              <a:rPr lang="en-CA" altLang="en-US" sz="1800" b="1" dirty="0"/>
              <a:t>&gt; “Existing Projects into Workspace”</a:t>
            </a:r>
          </a:p>
          <a:p>
            <a:pPr marL="514350" indent="-514350">
              <a:buFont typeface="+mj-lt"/>
              <a:buAutoNum type="arabicPeriod"/>
            </a:pPr>
            <a:r>
              <a:rPr lang="en-CA" altLang="en-US" sz="1800" dirty="0"/>
              <a:t>Click next and select “</a:t>
            </a:r>
            <a:r>
              <a:rPr lang="en-CA" altLang="en-US" sz="1800" b="1" dirty="0"/>
              <a:t>Select Archive File</a:t>
            </a:r>
            <a:r>
              <a:rPr lang="en-CA" altLang="en-US" sz="1800" dirty="0"/>
              <a:t>”</a:t>
            </a:r>
          </a:p>
          <a:p>
            <a:pPr marL="514350" indent="-514350">
              <a:buFont typeface="+mj-lt"/>
              <a:buAutoNum type="arabicPeriod"/>
            </a:pPr>
            <a:r>
              <a:rPr lang="en-CA" altLang="en-US" sz="1800" dirty="0"/>
              <a:t>Click Browse and select target file</a:t>
            </a:r>
          </a:p>
          <a:p>
            <a:pPr marL="514350" indent="-514350">
              <a:buFont typeface="+mj-lt"/>
              <a:buAutoNum type="arabicPeriod"/>
            </a:pPr>
            <a:r>
              <a:rPr lang="en-CA" altLang="en-US" sz="1800" dirty="0"/>
              <a:t>Confirm project and files and hit Finish</a:t>
            </a:r>
          </a:p>
          <a:p>
            <a:endParaRPr lang="en-US" sz="1800" dirty="0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F1768261-F833-FC48-82B9-F0B241C21C80}"/>
              </a:ext>
            </a:extLst>
          </p:cNvPr>
          <p:cNvSpPr txBox="1">
            <a:spLocks noChangeArrowheads="1"/>
          </p:cNvSpPr>
          <p:nvPr/>
        </p:nvSpPr>
        <p:spPr>
          <a:xfrm>
            <a:off x="764568" y="1597880"/>
            <a:ext cx="10589231" cy="15151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altLang="en-US" sz="2000" dirty="0"/>
              <a:t>Project can be exported using </a:t>
            </a:r>
            <a:r>
              <a:rPr lang="en-CA" altLang="en-US" sz="2000" b="1" dirty="0"/>
              <a:t>General/Archive File </a:t>
            </a:r>
            <a:r>
              <a:rPr lang="en-CA" altLang="en-US" sz="2000" dirty="0"/>
              <a:t>or </a:t>
            </a:r>
            <a:r>
              <a:rPr lang="en-CA" altLang="en-US" sz="2000" b="1" dirty="0"/>
              <a:t>General/File System. </a:t>
            </a:r>
          </a:p>
          <a:p>
            <a:r>
              <a:rPr lang="en-CA" altLang="en-US" sz="2000" dirty="0"/>
              <a:t>Right click on project and select either one. </a:t>
            </a:r>
          </a:p>
          <a:p>
            <a:r>
              <a:rPr lang="en-CA" altLang="en-US" sz="2000" dirty="0"/>
              <a:t>Archive is compressed zip/tar format whereas File System is folder structure</a:t>
            </a:r>
            <a:endParaRPr lang="en-CA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3072010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9E336FC6-603B-5E46-AC77-04233F9076F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9068" y="2250370"/>
            <a:ext cx="7772400" cy="1936256"/>
          </a:xfrm>
        </p:spPr>
        <p:txBody>
          <a:bodyPr>
            <a:normAutofit/>
          </a:bodyPr>
          <a:lstStyle/>
          <a:p>
            <a:r>
              <a:rPr lang="en-US" altLang="en-US" dirty="0"/>
              <a:t>Class work</a:t>
            </a:r>
            <a:endParaRPr lang="en-US" altLang="en-US" dirty="0">
              <a:solidFill>
                <a:schemeClr val="tx1"/>
              </a:solidFill>
            </a:endParaRP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E16CF449-61F7-2749-8F1D-F28D24304EC3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959068" y="4316122"/>
            <a:ext cx="7772400" cy="1890552"/>
          </a:xfrm>
        </p:spPr>
        <p:txBody>
          <a:bodyPr>
            <a:normAutofit/>
          </a:bodyPr>
          <a:lstStyle/>
          <a:p>
            <a:pPr lvl="1"/>
            <a:endParaRPr lang="en-US" altLang="en-US" sz="2200" dirty="0"/>
          </a:p>
          <a:p>
            <a:pPr lvl="1"/>
            <a:endParaRPr lang="en-US" altLang="en-US" sz="2200" dirty="0"/>
          </a:p>
          <a:p>
            <a:pPr marL="274320" lvl="1" indent="0">
              <a:buNone/>
            </a:pPr>
            <a:r>
              <a:rPr lang="en-US" altLang="en-US" sz="1400" dirty="0"/>
              <a:t>Harpreet Singh</a:t>
            </a:r>
          </a:p>
          <a:p>
            <a:pPr marL="274320" lvl="1" indent="0">
              <a:buNone/>
            </a:pPr>
            <a:r>
              <a:rPr lang="en-US" altLang="en-US" sz="1400" dirty="0">
                <a:hlinkClick r:id="rId2"/>
              </a:rPr>
              <a:t>Harpreet.singh@johnabbott.qc.ca</a:t>
            </a:r>
            <a:endParaRPr lang="en-US" altLang="en-US" sz="1400" dirty="0"/>
          </a:p>
          <a:p>
            <a:pPr lvl="1"/>
            <a:endParaRPr lang="en-US" altLang="en-US" sz="2200" dirty="0"/>
          </a:p>
        </p:txBody>
      </p:sp>
    </p:spTree>
    <p:extLst>
      <p:ext uri="{BB962C8B-B14F-4D97-AF65-F5344CB8AC3E}">
        <p14:creationId xmlns:p14="http://schemas.microsoft.com/office/powerpoint/2010/main" val="8428751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8A1DA425-E527-C149-B644-CAFF17856CE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Servlets Application</a:t>
            </a:r>
          </a:p>
        </p:txBody>
      </p:sp>
      <p:sp>
        <p:nvSpPr>
          <p:cNvPr id="19459" name="Rectangle 3">
            <a:extLst>
              <a:ext uri="{FF2B5EF4-FFF2-40B4-BE49-F238E27FC236}">
                <a16:creationId xmlns:a16="http://schemas.microsoft.com/office/drawing/2014/main" id="{BD6DB74B-4945-0C43-9B17-DFAC8522F49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CA" altLang="en-US" sz="2400" dirty="0"/>
              <a:t>Create application in Servlet which takes 2 username and password from user and in Servlet check if username and password are same.</a:t>
            </a:r>
          </a:p>
          <a:p>
            <a:r>
              <a:rPr lang="en-CA" altLang="en-US" sz="2400" dirty="0"/>
              <a:t>If same – print successful and print username and password</a:t>
            </a:r>
          </a:p>
          <a:p>
            <a:r>
              <a:rPr lang="en-CA" altLang="en-US" sz="2400" dirty="0"/>
              <a:t>If not – print fail</a:t>
            </a:r>
            <a:endParaRPr lang="en-CA" altLang="en-US" sz="2000" dirty="0"/>
          </a:p>
          <a:p>
            <a:pPr marL="914400" lvl="1" indent="-457200">
              <a:buFont typeface="+mj-lt"/>
              <a:buAutoNum type="arabicPeriod"/>
            </a:pPr>
            <a:endParaRPr lang="en-CA" altLang="en-US" sz="2000" dirty="0"/>
          </a:p>
          <a:p>
            <a:pPr marL="457200" lvl="1" indent="0">
              <a:buNone/>
            </a:pPr>
            <a:r>
              <a:rPr lang="en-CA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373803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8A1DA425-E527-C149-B644-CAFF17856CE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Servlets Application</a:t>
            </a:r>
          </a:p>
        </p:txBody>
      </p:sp>
      <p:sp>
        <p:nvSpPr>
          <p:cNvPr id="19459" name="Rectangle 3">
            <a:extLst>
              <a:ext uri="{FF2B5EF4-FFF2-40B4-BE49-F238E27FC236}">
                <a16:creationId xmlns:a16="http://schemas.microsoft.com/office/drawing/2014/main" id="{BD6DB74B-4945-0C43-9B17-DFAC8522F49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CA" altLang="en-US" sz="3200" dirty="0"/>
              <a:t>Learn new HTML parameters receiving in Servlets</a:t>
            </a:r>
          </a:p>
          <a:p>
            <a:pPr lvl="1"/>
            <a:r>
              <a:rPr lang="en-CA" altLang="en-US" sz="2800" dirty="0"/>
              <a:t>For example:</a:t>
            </a:r>
          </a:p>
          <a:p>
            <a:pPr lvl="2"/>
            <a:r>
              <a:rPr lang="en-CA" altLang="en-US" sz="2400" dirty="0"/>
              <a:t>Radio buttons</a:t>
            </a:r>
          </a:p>
          <a:p>
            <a:pPr lvl="2"/>
            <a:r>
              <a:rPr lang="en-CA" altLang="en-US" sz="2400" dirty="0"/>
              <a:t>List</a:t>
            </a:r>
          </a:p>
          <a:p>
            <a:pPr lvl="2"/>
            <a:r>
              <a:rPr lang="en-CA" altLang="en-US" sz="2400" dirty="0" err="1"/>
              <a:t>TextArea</a:t>
            </a:r>
            <a:endParaRPr lang="en-CA" altLang="en-US" sz="2400" dirty="0"/>
          </a:p>
          <a:p>
            <a:pPr lvl="2"/>
            <a:r>
              <a:rPr lang="en-CA" altLang="en-US" sz="2400" dirty="0" err="1"/>
              <a:t>etc</a:t>
            </a:r>
            <a:endParaRPr lang="en-CA" altLang="en-US" sz="2400" dirty="0"/>
          </a:p>
          <a:p>
            <a:endParaRPr lang="en-CA" altLang="en-US" sz="1200" dirty="0"/>
          </a:p>
          <a:p>
            <a:pPr marL="914400" lvl="1" indent="-457200">
              <a:buFont typeface="+mj-lt"/>
              <a:buAutoNum type="arabicPeriod"/>
            </a:pPr>
            <a:endParaRPr lang="en-CA" altLang="en-US" sz="2000" dirty="0"/>
          </a:p>
          <a:p>
            <a:pPr marL="457200" lvl="1" indent="0">
              <a:buNone/>
            </a:pPr>
            <a:r>
              <a:rPr lang="en-CA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947762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8A1DA425-E527-C149-B644-CAFF17856CE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References</a:t>
            </a:r>
          </a:p>
        </p:txBody>
      </p:sp>
      <p:sp>
        <p:nvSpPr>
          <p:cNvPr id="19459" name="Rectangle 3">
            <a:extLst>
              <a:ext uri="{FF2B5EF4-FFF2-40B4-BE49-F238E27FC236}">
                <a16:creationId xmlns:a16="http://schemas.microsoft.com/office/drawing/2014/main" id="{BD6DB74B-4945-0C43-9B17-DFAC8522F49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CA" sz="1800" dirty="0"/>
              <a:t>Best book on EJBs, Head First EJB by Kathy Sierra &amp; Bert Bates </a:t>
            </a:r>
          </a:p>
          <a:p>
            <a:r>
              <a:rPr lang="en-CA" sz="1800" dirty="0"/>
              <a:t>http://</a:t>
            </a:r>
            <a:r>
              <a:rPr lang="en-CA" sz="1800" dirty="0" err="1"/>
              <a:t>download.oracle.com</a:t>
            </a:r>
            <a:r>
              <a:rPr lang="en-CA" sz="1800" dirty="0"/>
              <a:t>/</a:t>
            </a:r>
            <a:r>
              <a:rPr lang="en-CA" sz="1800" dirty="0" err="1"/>
              <a:t>otn</a:t>
            </a:r>
            <a:r>
              <a:rPr lang="en-CA" sz="1800" dirty="0"/>
              <a:t>-pub/</a:t>
            </a:r>
            <a:r>
              <a:rPr lang="en-CA" sz="1800" dirty="0" err="1"/>
              <a:t>jcp</a:t>
            </a:r>
            <a:r>
              <a:rPr lang="en-CA" sz="1800" dirty="0"/>
              <a:t>/7224-javabeans-1.01-fr-spec-oth-JSpec/beans.101.pdf?AuthParam=1527471400_d99cd50a332d90b7716b67400a868b9b </a:t>
            </a:r>
          </a:p>
          <a:p>
            <a:r>
              <a:rPr lang="en-CA" sz="1800" dirty="0"/>
              <a:t>https://</a:t>
            </a:r>
            <a:r>
              <a:rPr lang="en-CA" sz="1800" dirty="0" err="1"/>
              <a:t>www.slideshare.net</a:t>
            </a:r>
            <a:r>
              <a:rPr lang="en-CA" sz="1800" dirty="0"/>
              <a:t>/</a:t>
            </a:r>
            <a:r>
              <a:rPr lang="en-CA" sz="1800" dirty="0" err="1"/>
              <a:t>jitenderlodhi</a:t>
            </a:r>
            <a:r>
              <a:rPr lang="en-CA" sz="1800" dirty="0"/>
              <a:t>/</a:t>
            </a:r>
            <a:r>
              <a:rPr lang="en-CA" sz="1800" dirty="0" err="1"/>
              <a:t>enterprise-java-bean?from_action</a:t>
            </a:r>
            <a:r>
              <a:rPr lang="en-CA" sz="1800" dirty="0"/>
              <a:t>=save</a:t>
            </a:r>
          </a:p>
          <a:p>
            <a:r>
              <a:rPr lang="en-CA" sz="1800" dirty="0"/>
              <a:t>https://</a:t>
            </a:r>
            <a:r>
              <a:rPr lang="en-CA" sz="1800" dirty="0" err="1"/>
              <a:t>examples.javacodegeeks.com</a:t>
            </a:r>
            <a:r>
              <a:rPr lang="en-CA" sz="1800" dirty="0"/>
              <a:t>/enterprise-java/ejb3/</a:t>
            </a:r>
            <a:r>
              <a:rPr lang="en-CA" sz="1800" dirty="0" err="1"/>
              <a:t>ejb</a:t>
            </a:r>
            <a:r>
              <a:rPr lang="en-CA" sz="1800" dirty="0"/>
              <a:t>-tutorial-beginners/</a:t>
            </a:r>
          </a:p>
          <a:p>
            <a:endParaRPr lang="en-CA" sz="2400" dirty="0"/>
          </a:p>
          <a:p>
            <a:endParaRPr lang="en-CA" sz="2400" dirty="0"/>
          </a:p>
        </p:txBody>
      </p:sp>
    </p:spTree>
    <p:extLst>
      <p:ext uri="{BB962C8B-B14F-4D97-AF65-F5344CB8AC3E}">
        <p14:creationId xmlns:p14="http://schemas.microsoft.com/office/powerpoint/2010/main" val="33297212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8A1DA425-E527-C149-B644-CAFF17856CE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EJBs – session bean</a:t>
            </a:r>
            <a:endParaRPr lang="en-US" altLang="en-US" dirty="0"/>
          </a:p>
        </p:txBody>
      </p:sp>
      <p:sp>
        <p:nvSpPr>
          <p:cNvPr id="19459" name="Rectangle 3">
            <a:extLst>
              <a:ext uri="{FF2B5EF4-FFF2-40B4-BE49-F238E27FC236}">
                <a16:creationId xmlns:a16="http://schemas.microsoft.com/office/drawing/2014/main" id="{BD6DB74B-4945-0C43-9B17-DFAC8522F49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CA" dirty="0"/>
              <a:t>Singleton: </a:t>
            </a:r>
          </a:p>
          <a:p>
            <a:pPr lvl="1"/>
            <a:r>
              <a:rPr lang="en-CA" dirty="0"/>
              <a:t>A singleton session bean is instantiated once per application and exists for the lifecycle of the application. </a:t>
            </a:r>
          </a:p>
          <a:p>
            <a:pPr lvl="1"/>
            <a:r>
              <a:rPr lang="en-CA" dirty="0"/>
              <a:t>Singleton session beans are designed for circumstances in which a single enterprise bean instance is shared across and concurrently accessed by clients.</a:t>
            </a:r>
          </a:p>
          <a:p>
            <a:pPr lvl="1"/>
            <a:r>
              <a:rPr lang="en-CA" dirty="0"/>
              <a:t>Singleton session beans maintain their state between client invocations but are not required to maintain their state across server crashes or shutdowns.</a:t>
            </a:r>
          </a:p>
          <a:p>
            <a:pPr lvl="1"/>
            <a:r>
              <a:rPr lang="en-CA" dirty="0"/>
              <a:t>Applications that use a singleton session bean may specify that the singleton should be instantiated upon application start up.</a:t>
            </a:r>
          </a:p>
        </p:txBody>
      </p:sp>
    </p:spTree>
    <p:extLst>
      <p:ext uri="{BB962C8B-B14F-4D97-AF65-F5344CB8AC3E}">
        <p14:creationId xmlns:p14="http://schemas.microsoft.com/office/powerpoint/2010/main" val="13672965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8A1DA425-E527-C149-B644-CAFF17856CE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EJBs – session bean</a:t>
            </a:r>
            <a:endParaRPr lang="en-US" altLang="en-US" dirty="0"/>
          </a:p>
        </p:txBody>
      </p:sp>
      <p:sp>
        <p:nvSpPr>
          <p:cNvPr id="19459" name="Rectangle 3">
            <a:extLst>
              <a:ext uri="{FF2B5EF4-FFF2-40B4-BE49-F238E27FC236}">
                <a16:creationId xmlns:a16="http://schemas.microsoft.com/office/drawing/2014/main" id="{BD6DB74B-4945-0C43-9B17-DFAC8522F49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CA" dirty="0"/>
              <a:t>Singleton vs Stateless: </a:t>
            </a:r>
          </a:p>
          <a:p>
            <a:pPr lvl="1"/>
            <a:r>
              <a:rPr lang="en-CA" dirty="0"/>
              <a:t>Singleton session beans offer similar functionality to stateless session beans but differ from them in that there is only one singleton session bean per application, as opposed to a pool of stateless session beans, any of which may respond to a client request. Like stateless session beans, singleton session beans can implement web service endpoints.</a:t>
            </a:r>
          </a:p>
        </p:txBody>
      </p:sp>
    </p:spTree>
    <p:extLst>
      <p:ext uri="{BB962C8B-B14F-4D97-AF65-F5344CB8AC3E}">
        <p14:creationId xmlns:p14="http://schemas.microsoft.com/office/powerpoint/2010/main" val="24526169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>
            <a:extLst>
              <a:ext uri="{FF2B5EF4-FFF2-40B4-BE49-F238E27FC236}">
                <a16:creationId xmlns:a16="http://schemas.microsoft.com/office/drawing/2014/main" id="{F0B60B00-489E-8F4C-9FAA-453A15775C4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Stateless vs. Stateful</a:t>
            </a:r>
          </a:p>
        </p:txBody>
      </p:sp>
      <p:sp>
        <p:nvSpPr>
          <p:cNvPr id="17411" name="Rectangle 3">
            <a:extLst>
              <a:ext uri="{FF2B5EF4-FFF2-40B4-BE49-F238E27FC236}">
                <a16:creationId xmlns:a16="http://schemas.microsoft.com/office/drawing/2014/main" id="{B7241368-DC01-F74C-A1DC-911C04345800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r>
              <a:rPr lang="en-US" altLang="en-US" dirty="0"/>
              <a:t>Stateless</a:t>
            </a:r>
          </a:p>
          <a:p>
            <a:pPr lvl="1"/>
            <a:r>
              <a:rPr lang="en-US" altLang="en-US" dirty="0"/>
              <a:t>no internal state</a:t>
            </a:r>
          </a:p>
          <a:p>
            <a:pPr lvl="1"/>
            <a:r>
              <a:rPr lang="en-US" altLang="en-US" dirty="0"/>
              <a:t>can be pooled to service multiple client</a:t>
            </a:r>
          </a:p>
          <a:p>
            <a:pPr lvl="1"/>
            <a:r>
              <a:rPr lang="en-US" altLang="en-US" dirty="0"/>
              <a:t>need not to handle activation and passivation</a:t>
            </a:r>
          </a:p>
          <a:p>
            <a:pPr lvl="1"/>
            <a:r>
              <a:rPr lang="en-US" altLang="en-US" dirty="0"/>
              <a:t>examples: calculator</a:t>
            </a:r>
          </a:p>
        </p:txBody>
      </p:sp>
      <p:sp>
        <p:nvSpPr>
          <p:cNvPr id="17412" name="Rectangle 4">
            <a:extLst>
              <a:ext uri="{FF2B5EF4-FFF2-40B4-BE49-F238E27FC236}">
                <a16:creationId xmlns:a16="http://schemas.microsoft.com/office/drawing/2014/main" id="{A80BF412-F0EE-F347-8D48-6CFA4E7E823F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altLang="en-US" dirty="0"/>
              <a:t>Stateful</a:t>
            </a:r>
          </a:p>
          <a:p>
            <a:pPr lvl="1"/>
            <a:r>
              <a:rPr lang="en-US" altLang="en-US" dirty="0"/>
              <a:t>possess internal state</a:t>
            </a:r>
          </a:p>
          <a:p>
            <a:pPr lvl="1"/>
            <a:r>
              <a:rPr lang="en-US" altLang="en-US" dirty="0"/>
              <a:t>need to hand activation and passivation</a:t>
            </a:r>
          </a:p>
          <a:p>
            <a:pPr lvl="1"/>
            <a:r>
              <a:rPr lang="en-US" altLang="en-US" dirty="0"/>
              <a:t>examples: shopping cart</a:t>
            </a:r>
          </a:p>
        </p:txBody>
      </p:sp>
    </p:spTree>
    <p:extLst>
      <p:ext uri="{BB962C8B-B14F-4D97-AF65-F5344CB8AC3E}">
        <p14:creationId xmlns:p14="http://schemas.microsoft.com/office/powerpoint/2010/main" val="4554644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8A1DA425-E527-C149-B644-CAFF17856CE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EJBs – transactions</a:t>
            </a:r>
            <a:endParaRPr lang="en-US" altLang="en-US" dirty="0"/>
          </a:p>
        </p:txBody>
      </p:sp>
      <p:sp>
        <p:nvSpPr>
          <p:cNvPr id="19459" name="Rectangle 3">
            <a:extLst>
              <a:ext uri="{FF2B5EF4-FFF2-40B4-BE49-F238E27FC236}">
                <a16:creationId xmlns:a16="http://schemas.microsoft.com/office/drawing/2014/main" id="{BD6DB74B-4945-0C43-9B17-DFAC8522F49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CA" dirty="0"/>
              <a:t>Transactions: </a:t>
            </a:r>
          </a:p>
          <a:p>
            <a:pPr lvl="1"/>
            <a:r>
              <a:rPr lang="en-CA" dirty="0"/>
              <a:t>To a user, a transaction is a single change event that either happens or does not happen</a:t>
            </a:r>
          </a:p>
          <a:p>
            <a:pPr lvl="1"/>
            <a:r>
              <a:rPr lang="en-CA" dirty="0"/>
              <a:t>To the system implementers, a transaction is a programming style that enables them to code modules that can participate in distributed computations</a:t>
            </a:r>
          </a:p>
          <a:p>
            <a:pPr lvl="1"/>
            <a:r>
              <a:rPr lang="en-CA" dirty="0"/>
              <a:t>Ex: transferring money from a checking to a savings bank account</a:t>
            </a:r>
          </a:p>
          <a:p>
            <a:pPr lvl="1"/>
            <a:r>
              <a:rPr lang="en-CA" dirty="0"/>
              <a:t>Sounds easy but in a distributed environment need transaction control</a:t>
            </a:r>
          </a:p>
          <a:p>
            <a:pPr lvl="1"/>
            <a:r>
              <a:rPr lang="en-CA" dirty="0"/>
              <a:t>Transaction manager – keeps track of the progress of a transaction</a:t>
            </a:r>
          </a:p>
          <a:p>
            <a:pPr lvl="1"/>
            <a:r>
              <a:rPr lang="en-CA" dirty="0"/>
              <a:t>Commits or rolls back the ENTIRE transactions which can be updates to multiple database tables in multiple databases...</a:t>
            </a:r>
          </a:p>
          <a:p>
            <a:endParaRPr lang="en-CA" dirty="0"/>
          </a:p>
          <a:p>
            <a:pPr lvl="1"/>
            <a:endParaRPr lang="en-CA" sz="2000" dirty="0"/>
          </a:p>
        </p:txBody>
      </p:sp>
    </p:spTree>
    <p:extLst>
      <p:ext uri="{BB962C8B-B14F-4D97-AF65-F5344CB8AC3E}">
        <p14:creationId xmlns:p14="http://schemas.microsoft.com/office/powerpoint/2010/main" val="1096209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>
            <a:extLst>
              <a:ext uri="{FF2B5EF4-FFF2-40B4-BE49-F238E27FC236}">
                <a16:creationId xmlns:a16="http://schemas.microsoft.com/office/drawing/2014/main" id="{24B43B66-C215-4A4E-A0FF-A7778D0554B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38199" y="381000"/>
            <a:ext cx="10279743" cy="1143000"/>
          </a:xfrm>
        </p:spPr>
        <p:txBody>
          <a:bodyPr>
            <a:normAutofit fontScale="90000"/>
          </a:bodyPr>
          <a:lstStyle/>
          <a:p>
            <a:r>
              <a:rPr lang="en-US" altLang="en-US" dirty="0"/>
              <a:t>Container Managed Persistent vs. Bean Managed Persistent</a:t>
            </a:r>
          </a:p>
        </p:txBody>
      </p:sp>
      <p:sp>
        <p:nvSpPr>
          <p:cNvPr id="18435" name="Rectangle 3">
            <a:extLst>
              <a:ext uri="{FF2B5EF4-FFF2-40B4-BE49-F238E27FC236}">
                <a16:creationId xmlns:a16="http://schemas.microsoft.com/office/drawing/2014/main" id="{1F69663C-44C9-6444-9ADB-7B34B01C3827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r>
              <a:rPr lang="en-US" altLang="en-US" dirty="0"/>
              <a:t>Container Managed</a:t>
            </a:r>
          </a:p>
          <a:p>
            <a:pPr lvl="1"/>
            <a:r>
              <a:rPr lang="en-US" altLang="en-US" dirty="0"/>
              <a:t>EJB container is responsible for saving and retrieving bean’s state</a:t>
            </a:r>
          </a:p>
          <a:p>
            <a:pPr lvl="1"/>
            <a:r>
              <a:rPr lang="en-US" altLang="en-US" dirty="0"/>
              <a:t>Independent of data source</a:t>
            </a:r>
          </a:p>
          <a:p>
            <a:pPr lvl="1"/>
            <a:r>
              <a:rPr lang="en-US" altLang="en-US" dirty="0"/>
              <a:t>Easy to develop</a:t>
            </a:r>
          </a:p>
        </p:txBody>
      </p:sp>
      <p:sp>
        <p:nvSpPr>
          <p:cNvPr id="18436" name="Rectangle 4">
            <a:extLst>
              <a:ext uri="{FF2B5EF4-FFF2-40B4-BE49-F238E27FC236}">
                <a16:creationId xmlns:a16="http://schemas.microsoft.com/office/drawing/2014/main" id="{1BE7A6EC-AABC-F943-9573-A73B6DB40740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altLang="en-US"/>
              <a:t>Bean Managed</a:t>
            </a:r>
          </a:p>
          <a:p>
            <a:pPr lvl="1"/>
            <a:r>
              <a:rPr lang="en-US" altLang="en-US"/>
              <a:t>Entity bean is responsible for saving bean’s state.</a:t>
            </a:r>
          </a:p>
          <a:p>
            <a:pPr lvl="1"/>
            <a:r>
              <a:rPr lang="en-US" altLang="en-US"/>
              <a:t>Less adaptive than container managed entity bean</a:t>
            </a:r>
          </a:p>
          <a:p>
            <a:pPr lvl="1"/>
            <a:r>
              <a:rPr lang="en-US" altLang="en-US"/>
              <a:t>persistence need to be hard coded into the bean</a:t>
            </a:r>
          </a:p>
          <a:p>
            <a:pPr lvl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6074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8A1DA425-E527-C149-B644-CAFF17856CE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en-US" dirty="0"/>
              <a:t>When to use session beans</a:t>
            </a:r>
            <a:endParaRPr lang="en-US" altLang="en-US" dirty="0"/>
          </a:p>
        </p:txBody>
      </p:sp>
      <p:sp>
        <p:nvSpPr>
          <p:cNvPr id="19459" name="Rectangle 3">
            <a:extLst>
              <a:ext uri="{FF2B5EF4-FFF2-40B4-BE49-F238E27FC236}">
                <a16:creationId xmlns:a16="http://schemas.microsoft.com/office/drawing/2014/main" id="{BD6DB74B-4945-0C43-9B17-DFAC8522F49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CA" dirty="0"/>
              <a:t>Stateful: </a:t>
            </a:r>
          </a:p>
          <a:p>
            <a:pPr lvl="1"/>
            <a:r>
              <a:rPr lang="en-CA" dirty="0"/>
              <a:t>The bean’s state represents the interaction between the bean and a specific client.</a:t>
            </a:r>
          </a:p>
          <a:p>
            <a:pPr lvl="1"/>
            <a:r>
              <a:rPr lang="en-CA" dirty="0"/>
              <a:t>The bean needs to hold information about the client across method invocations.</a:t>
            </a:r>
          </a:p>
          <a:p>
            <a:pPr lvl="1"/>
            <a:r>
              <a:rPr lang="en-CA" dirty="0"/>
              <a:t>The bean mediates between the client and the other components of the application, presenting a simplified view to the client.</a:t>
            </a:r>
          </a:p>
          <a:p>
            <a:pPr lvl="1"/>
            <a:r>
              <a:rPr lang="en-CA" dirty="0"/>
              <a:t>Behind the scenes, the bean manages the work flow of several enterprise beans.</a:t>
            </a:r>
          </a:p>
        </p:txBody>
      </p:sp>
    </p:spTree>
    <p:extLst>
      <p:ext uri="{BB962C8B-B14F-4D97-AF65-F5344CB8AC3E}">
        <p14:creationId xmlns:p14="http://schemas.microsoft.com/office/powerpoint/2010/main" val="3415313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396</TotalTime>
  <Words>1381</Words>
  <Application>Microsoft Office PowerPoint</Application>
  <PresentationFormat>Widescreen</PresentationFormat>
  <Paragraphs>261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9" baseType="lpstr">
      <vt:lpstr>Arial</vt:lpstr>
      <vt:lpstr>Calibri</vt:lpstr>
      <vt:lpstr>Calibri Light</vt:lpstr>
      <vt:lpstr>Office Theme</vt:lpstr>
      <vt:lpstr>L2# EJBs, Annotations, Servlet contd.</vt:lpstr>
      <vt:lpstr>EJBs – session bean</vt:lpstr>
      <vt:lpstr>EJBs – session bean</vt:lpstr>
      <vt:lpstr>EJBs – session bean</vt:lpstr>
      <vt:lpstr>EJBs – session bean</vt:lpstr>
      <vt:lpstr>Stateless vs. Stateful</vt:lpstr>
      <vt:lpstr>EJBs – transactions</vt:lpstr>
      <vt:lpstr>Container Managed Persistent vs. Bean Managed Persistent</vt:lpstr>
      <vt:lpstr>When to use session beans</vt:lpstr>
      <vt:lpstr>When to use session beans</vt:lpstr>
      <vt:lpstr>When to use session beans</vt:lpstr>
      <vt:lpstr>Annotations</vt:lpstr>
      <vt:lpstr>Annotations in EJBs</vt:lpstr>
      <vt:lpstr>Annotations today</vt:lpstr>
      <vt:lpstr>EJBs vs Frameworks</vt:lpstr>
      <vt:lpstr>Servlets – contd.</vt:lpstr>
      <vt:lpstr>Folder Structure </vt:lpstr>
      <vt:lpstr>Use of web.xml: extended</vt:lpstr>
      <vt:lpstr>web.xml</vt:lpstr>
      <vt:lpstr>More tags in web.xml</vt:lpstr>
      <vt:lpstr>More tags in web.xml</vt:lpstr>
      <vt:lpstr>Servlets</vt:lpstr>
      <vt:lpstr>PowerPoint Presentation</vt:lpstr>
      <vt:lpstr>Servlets – contd.</vt:lpstr>
      <vt:lpstr>Receiving data in Servlet</vt:lpstr>
      <vt:lpstr>Servlets Parameters</vt:lpstr>
      <vt:lpstr>Extra notes</vt:lpstr>
      <vt:lpstr>JAR file download and import steps</vt:lpstr>
      <vt:lpstr>WAR file and deploying</vt:lpstr>
      <vt:lpstr>Tomcat’s port change</vt:lpstr>
      <vt:lpstr>Importing/Exporting project in eclipse</vt:lpstr>
      <vt:lpstr>Class work</vt:lpstr>
      <vt:lpstr>Servlets Application</vt:lpstr>
      <vt:lpstr>Servlets Application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Harpreet Singh</dc:creator>
  <cp:lastModifiedBy>Rangasamy, Valini</cp:lastModifiedBy>
  <cp:revision>1</cp:revision>
  <dcterms:created xsi:type="dcterms:W3CDTF">2018-05-28T03:54:16Z</dcterms:created>
  <dcterms:modified xsi:type="dcterms:W3CDTF">2018-06-29T00:36:40Z</dcterms:modified>
</cp:coreProperties>
</file>